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8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12" r:id="rId2"/>
    <p:sldMasterId id="2147483716" r:id="rId3"/>
    <p:sldMasterId id="2147483719" r:id="rId4"/>
    <p:sldMasterId id="2147483707" r:id="rId5"/>
    <p:sldMasterId id="2147483702" r:id="rId6"/>
    <p:sldMasterId id="2147483741" r:id="rId7"/>
    <p:sldMasterId id="2147483746" r:id="rId8"/>
    <p:sldMasterId id="2147483750" r:id="rId9"/>
    <p:sldMasterId id="2147483753" r:id="rId10"/>
  </p:sldMasterIdLst>
  <p:notesMasterIdLst>
    <p:notesMasterId r:id="rId62"/>
  </p:notesMasterIdLst>
  <p:sldIdLst>
    <p:sldId id="304" r:id="rId11"/>
    <p:sldId id="368" r:id="rId12"/>
    <p:sldId id="434" r:id="rId13"/>
    <p:sldId id="357" r:id="rId14"/>
    <p:sldId id="327" r:id="rId15"/>
    <p:sldId id="451" r:id="rId16"/>
    <p:sldId id="418" r:id="rId17"/>
    <p:sldId id="428" r:id="rId18"/>
    <p:sldId id="402" r:id="rId19"/>
    <p:sldId id="427" r:id="rId20"/>
    <p:sldId id="433" r:id="rId21"/>
    <p:sldId id="432" r:id="rId22"/>
    <p:sldId id="431" r:id="rId23"/>
    <p:sldId id="430" r:id="rId24"/>
    <p:sldId id="429" r:id="rId25"/>
    <p:sldId id="367" r:id="rId26"/>
    <p:sldId id="436" r:id="rId27"/>
    <p:sldId id="257" r:id="rId28"/>
    <p:sldId id="258" r:id="rId29"/>
    <p:sldId id="260" r:id="rId30"/>
    <p:sldId id="263" r:id="rId31"/>
    <p:sldId id="438" r:id="rId32"/>
    <p:sldId id="265" r:id="rId33"/>
    <p:sldId id="266" r:id="rId34"/>
    <p:sldId id="439" r:id="rId35"/>
    <p:sldId id="440" r:id="rId36"/>
    <p:sldId id="271" r:id="rId37"/>
    <p:sldId id="437" r:id="rId38"/>
    <p:sldId id="314" r:id="rId39"/>
    <p:sldId id="315" r:id="rId40"/>
    <p:sldId id="316" r:id="rId41"/>
    <p:sldId id="317" r:id="rId42"/>
    <p:sldId id="442" r:id="rId43"/>
    <p:sldId id="443" r:id="rId44"/>
    <p:sldId id="365" r:id="rId45"/>
    <p:sldId id="444" r:id="rId46"/>
    <p:sldId id="446" r:id="rId47"/>
    <p:sldId id="262" r:id="rId48"/>
    <p:sldId id="447" r:id="rId49"/>
    <p:sldId id="448" r:id="rId50"/>
    <p:sldId id="449" r:id="rId51"/>
    <p:sldId id="267" r:id="rId52"/>
    <p:sldId id="268" r:id="rId53"/>
    <p:sldId id="269" r:id="rId54"/>
    <p:sldId id="270" r:id="rId55"/>
    <p:sldId id="450" r:id="rId56"/>
    <p:sldId id="452" r:id="rId57"/>
    <p:sldId id="273" r:id="rId58"/>
    <p:sldId id="274" r:id="rId59"/>
    <p:sldId id="281" r:id="rId60"/>
    <p:sldId id="285" r:id="rId6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4E5F"/>
    <a:srgbClr val="873245"/>
    <a:srgbClr val="B11B39"/>
    <a:srgbClr val="CB4F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2" autoAdjust="0"/>
    <p:restoredTop sz="92714" autoAdjust="0"/>
  </p:normalViewPr>
  <p:slideViewPr>
    <p:cSldViewPr snapToGrid="0">
      <p:cViewPr varScale="1">
        <p:scale>
          <a:sx n="106" d="100"/>
          <a:sy n="106" d="100"/>
        </p:scale>
        <p:origin x="151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6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slide" Target="slides/slide37.xml"/><Relationship Id="rId50" Type="http://schemas.openxmlformats.org/officeDocument/2006/relationships/slide" Target="slides/slide40.xml"/><Relationship Id="rId55" Type="http://schemas.openxmlformats.org/officeDocument/2006/relationships/slide" Target="slides/slide45.xml"/><Relationship Id="rId63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3" Type="http://schemas.openxmlformats.org/officeDocument/2006/relationships/slide" Target="slides/slide43.xml"/><Relationship Id="rId58" Type="http://schemas.openxmlformats.org/officeDocument/2006/relationships/slide" Target="slides/slide48.xml"/><Relationship Id="rId66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1.xml"/><Relationship Id="rId19" Type="http://schemas.openxmlformats.org/officeDocument/2006/relationships/slide" Target="slides/slide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slide" Target="slides/slide38.xml"/><Relationship Id="rId56" Type="http://schemas.openxmlformats.org/officeDocument/2006/relationships/slide" Target="slides/slide46.xml"/><Relationship Id="rId64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slide" Target="slides/slide36.xml"/><Relationship Id="rId59" Type="http://schemas.openxmlformats.org/officeDocument/2006/relationships/slide" Target="slides/slide49.xml"/><Relationship Id="rId20" Type="http://schemas.openxmlformats.org/officeDocument/2006/relationships/slide" Target="slides/slide10.xml"/><Relationship Id="rId41" Type="http://schemas.openxmlformats.org/officeDocument/2006/relationships/slide" Target="slides/slide31.xml"/><Relationship Id="rId54" Type="http://schemas.openxmlformats.org/officeDocument/2006/relationships/slide" Target="slides/slide44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slide" Target="slides/slide39.xml"/><Relationship Id="rId57" Type="http://schemas.openxmlformats.org/officeDocument/2006/relationships/slide" Target="slides/slide47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slide" Target="slides/slide42.xml"/><Relationship Id="rId60" Type="http://schemas.openxmlformats.org/officeDocument/2006/relationships/slide" Target="slides/slide50.xml"/><Relationship Id="rId65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39" Type="http://schemas.openxmlformats.org/officeDocument/2006/relationships/slide" Target="slides/slide29.xml"/></Relationships>
</file>

<file path=ppt/media/image11.jpg>
</file>

<file path=ppt/media/image12.jpg>
</file>

<file path=ppt/media/image13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4.jpg>
</file>

<file path=ppt/media/image5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17CD4-102D-4562-8A8A-0F3AA4322B08}" type="datetimeFigureOut">
              <a:rPr lang="fr-FR" smtClean="0"/>
              <a:t>18/09/2021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FECDE-5C3A-46BB-87B3-2C5BD980BCE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782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EAD98CA-6BFA-4AA0-9B71-C53C485AC177}" type="slidenum">
              <a:rPr lang="en-US"/>
              <a:pPr/>
              <a:t>5</a:t>
            </a:fld>
            <a:endParaRPr lang="en-US"/>
          </a:p>
        </p:txBody>
      </p:sp>
      <p:sp>
        <p:nvSpPr>
          <p:cNvPr id="101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two lists contain typical revenue and expense account titles that we would likely find on the income statement.</a:t>
            </a:r>
          </a:p>
        </p:txBody>
      </p:sp>
    </p:spTree>
    <p:extLst>
      <p:ext uri="{BB962C8B-B14F-4D97-AF65-F5344CB8AC3E}">
        <p14:creationId xmlns:p14="http://schemas.microsoft.com/office/powerpoint/2010/main" val="3607386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79FC8-B4C6-4BD2-A3C9-B2FD1FB35DA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2773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NOTE: Goods/services are an asset (even if only momentarily in the case of services) when they are received and used.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You receive this asset as the service is delivered.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079FC8-B4C6-4BD2-A3C9-B2FD1FB35DA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895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2232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AAC897-24B6-4D0B-A5AC-40927E4166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97FFA61D-1C7E-4B2C-A014-741379EE87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1234655"/>
            <a:ext cx="8280000" cy="4605427"/>
          </a:xfrm>
        </p:spPr>
        <p:txBody>
          <a:bodyPr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  <a:lvl4pPr>
              <a:defRPr/>
            </a:lvl4pPr>
            <a:lvl5pPr>
              <a:defRPr/>
            </a:lvl5pPr>
            <a:lvl7pPr>
              <a:defRPr/>
            </a:lvl7pPr>
            <a:lvl8pPr>
              <a:defRPr/>
            </a:lvl8pPr>
            <a:lvl9pPr indent="-180000">
              <a:defRPr/>
            </a:lvl9pPr>
          </a:lstStyle>
          <a:p>
            <a:pPr lvl="2"/>
            <a:r>
              <a:rPr lang="fr-FR" dirty="0"/>
              <a:t>3. 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4"/>
            <a:r>
              <a:rPr lang="fr-FR" dirty="0"/>
              <a:t>3.1 Sous-titre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6"/>
            <a:endParaRPr lang="fr-FR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A6AE2A-EA00-47F4-A1AF-0FEEFB96FF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9067769-2648-4F48-8880-9C09A613FA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3A531E3-46A0-488A-B76B-5B2F4F18AD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51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07A22-3019-4F04-B0C1-95DB771E6B08}" type="datetimeFigureOut">
              <a:rPr lang="en-GB" smtClean="0"/>
              <a:t>18/09/2021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44D07-8345-4BBD-A469-41F1341376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059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63307" y="3637156"/>
            <a:ext cx="6296722" cy="1039483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14477540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 détail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2">
            <a:extLst>
              <a:ext uri="{FF2B5EF4-FFF2-40B4-BE49-F238E27FC236}">
                <a16:creationId xmlns:a16="http://schemas.microsoft.com/office/drawing/2014/main" id="{F5E4B647-AF47-405F-8BF1-8E8CAD83C4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6617" y="3219967"/>
            <a:ext cx="7645272" cy="3019246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2pPr marL="361950" indent="-361950">
              <a:defRPr>
                <a:solidFill>
                  <a:schemeClr val="bg1"/>
                </a:solidFill>
              </a:defRPr>
            </a:lvl2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1"/>
            <a:r>
              <a:rPr lang="fr-FR" dirty="0"/>
              <a:t>1. Cas d’un titre très court</a:t>
            </a:r>
          </a:p>
          <a:p>
            <a:pPr lvl="1"/>
            <a:r>
              <a:rPr lang="fr-FR" dirty="0"/>
              <a:t>2. Cas d’un titre très normalement long</a:t>
            </a:r>
          </a:p>
          <a:p>
            <a:pPr lvl="1"/>
            <a:r>
              <a:rPr lang="fr-FR" dirty="0"/>
              <a:t>3. Cas exceptionnel d’un titre particulièrement long.</a:t>
            </a:r>
          </a:p>
          <a:p>
            <a:pPr lvl="1"/>
            <a:r>
              <a:rPr lang="fr-FR" dirty="0"/>
              <a:t>4.</a:t>
            </a:r>
          </a:p>
          <a:p>
            <a:pPr lvl="1"/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A8BD677-7EB2-47D7-ACCB-F57CDF59E3D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66553" y="2529195"/>
            <a:ext cx="7645400" cy="673100"/>
          </a:xfrm>
        </p:spPr>
        <p:txBody>
          <a:bodyPr lIns="396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2180428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81017" y="3659459"/>
            <a:ext cx="6484870" cy="1039483"/>
          </a:xfrm>
        </p:spPr>
        <p:txBody>
          <a:bodyPr lIns="360000">
            <a:noAutofit/>
          </a:bodyPr>
          <a:lstStyle>
            <a:lvl1pPr algn="l">
              <a:defRPr baseline="0">
                <a:solidFill>
                  <a:schemeClr val="accent2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A4998F61-428C-48CB-86F2-8DA246257A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36218107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cran accuei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7073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cran accuei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D082368-E0EE-9F40-8901-594C0B53E1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09096" y="1789337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484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cran accueil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A03B8E1-660F-6740-A9B6-8C480A0B15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09096" y="855482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38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cran accueil 2"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1094F1F-929A-FC49-AD7F-AB133FDA29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485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325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08284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F5C3A0E-05E6-3B4C-83B8-63EFCF4353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365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e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28C35C-D6ED-4BD0-98CE-E8E62DBD25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90176F3-0990-444B-ADE7-503EC720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515B655-020F-4E60-BBF4-629430F2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B992363-915B-4095-B56E-B692EA8AE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7FB98EB0-4387-47BB-B9FF-0E6A820D68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826" y="1285876"/>
            <a:ext cx="3905250" cy="4562834"/>
          </a:xfrm>
        </p:spPr>
        <p:txBody>
          <a:bodyPr lIns="180000">
            <a:noAutofit/>
          </a:bodyPr>
          <a:lstStyle>
            <a:lvl1pPr>
              <a:defRPr/>
            </a:lvl1pPr>
            <a:lvl7pPr>
              <a:defRPr/>
            </a:lvl7pPr>
          </a:lstStyle>
          <a:p>
            <a:pPr lvl="6"/>
            <a:r>
              <a:rPr lang="fr-FR" dirty="0"/>
              <a:t>Saisissez ici votre texte</a:t>
            </a:r>
          </a:p>
        </p:txBody>
      </p:sp>
      <p:sp>
        <p:nvSpPr>
          <p:cNvPr id="7" name="Espace réservé pour une image  8">
            <a:extLst>
              <a:ext uri="{FF2B5EF4-FFF2-40B4-BE49-F238E27FC236}">
                <a16:creationId xmlns:a16="http://schemas.microsoft.com/office/drawing/2014/main" id="{4330F74C-654E-40FB-8AE2-DFEA1EFBD01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33926" y="1285875"/>
            <a:ext cx="3905250" cy="4562834"/>
          </a:xfrm>
        </p:spPr>
        <p:txBody>
          <a:bodyPr lIns="180000" anchor="ctr" anchorCtr="0">
            <a:noAutofit/>
          </a:bodyPr>
          <a:lstStyle>
            <a:lvl3pPr>
              <a:defRPr/>
            </a:lvl3pPr>
            <a:lvl7pPr algn="ctr">
              <a:defRPr/>
            </a:lvl7pPr>
          </a:lstStyle>
          <a:p>
            <a:pPr lvl="6"/>
            <a:r>
              <a:rPr lang="fr-FR" dirty="0"/>
              <a:t>Cliquez sur l’icône</a:t>
            </a:r>
            <a:br>
              <a:rPr lang="fr-FR" dirty="0"/>
            </a:br>
            <a:r>
              <a:rPr lang="fr-FR" dirty="0"/>
              <a:t>pour 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109378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D05E69C-6F8C-6F42-A11C-CE6B249EAC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261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hank You 4"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3B664FA-1682-D245-B244-0C8E47F469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750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commer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2400" y="3236400"/>
            <a:ext cx="61092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/>
              <a:t>Titre de la nouvelle présentation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62400" y="4603763"/>
            <a:ext cx="6109200" cy="903600"/>
          </a:xfrm>
          <a:prstGeom prst="rect">
            <a:avLst/>
          </a:prstGeom>
        </p:spPr>
        <p:txBody>
          <a:bodyPr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B4F5E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62100" y="5646737"/>
            <a:ext cx="6110288" cy="694800"/>
          </a:xfrm>
          <a:prstGeom prst="rect">
            <a:avLst/>
          </a:prstGeom>
        </p:spPr>
        <p:txBody>
          <a:bodyPr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60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88FC06D-FB8E-49AD-8054-38FAB943FE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967EEE8B-2B65-974E-9301-2A6A2BEE4F3D}"/>
              </a:ext>
            </a:extLst>
          </p:cNvPr>
          <p:cNvCxnSpPr>
            <a:cxnSpLocks/>
          </p:cNvCxnSpPr>
          <p:nvPr userDrawn="1"/>
        </p:nvCxnSpPr>
        <p:spPr>
          <a:xfrm>
            <a:off x="1422982" y="3438939"/>
            <a:ext cx="0" cy="244039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669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5D35655-1C4A-4091-8A21-F5A7C22AFF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F4AB429E-1CCE-0342-A8CA-097F495B522A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2550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268BE49-53CE-4799-91F0-62E968C049A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F316C35F-D6CC-2441-9C7D-7C10D8314BCF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20305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commer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2400" y="3236400"/>
            <a:ext cx="61092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/>
              <a:t>Titre de la nouvelle présentation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62400" y="4603763"/>
            <a:ext cx="6109200" cy="903600"/>
          </a:xfrm>
          <a:prstGeom prst="rect">
            <a:avLst/>
          </a:prstGeom>
        </p:spPr>
        <p:txBody>
          <a:bodyPr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B4F5E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62100" y="5646737"/>
            <a:ext cx="6110288" cy="694800"/>
          </a:xfrm>
          <a:prstGeom prst="rect">
            <a:avLst/>
          </a:prstGeom>
        </p:spPr>
        <p:txBody>
          <a:bodyPr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60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857E000-A03A-42F2-9CB4-CEAC90E14EEC}"/>
              </a:ext>
            </a:extLst>
          </p:cNvPr>
          <p:cNvCxnSpPr>
            <a:cxnSpLocks/>
          </p:cNvCxnSpPr>
          <p:nvPr userDrawn="1"/>
        </p:nvCxnSpPr>
        <p:spPr>
          <a:xfrm>
            <a:off x="1422982" y="3438939"/>
            <a:ext cx="0" cy="244039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CF3D3B2F-6BAC-4813-9BFC-69964CBDE4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00578" y="537059"/>
            <a:ext cx="2356120" cy="185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986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 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CB1C024-0DA4-42B2-8501-3F605E1E52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00578" y="537059"/>
            <a:ext cx="2356120" cy="1854494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7DACA710-89EA-834A-AC16-AF9A3D4C7285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8140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 : 1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3pPr>
              <a:defRPr/>
            </a:lvl3pPr>
            <a:lvl4pPr>
              <a:defRPr baseline="0"/>
            </a:lvl4pPr>
          </a:lstStyle>
          <a:p>
            <a:pPr lvl="0"/>
            <a:r>
              <a:rPr lang="fr-FR" noProof="0" dirty="0"/>
              <a:t>Premier niveau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40075134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63307" y="3637156"/>
            <a:ext cx="6296722" cy="1039483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1176356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 détail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2">
            <a:extLst>
              <a:ext uri="{FF2B5EF4-FFF2-40B4-BE49-F238E27FC236}">
                <a16:creationId xmlns:a16="http://schemas.microsoft.com/office/drawing/2014/main" id="{F5E4B647-AF47-405F-8BF1-8E8CAD83C4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6617" y="3219967"/>
            <a:ext cx="7645272" cy="3019246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2pPr marL="361950" indent="-361950">
              <a:defRPr>
                <a:solidFill>
                  <a:schemeClr val="bg1"/>
                </a:solidFill>
              </a:defRPr>
            </a:lvl2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1"/>
            <a:r>
              <a:rPr lang="fr-FR" dirty="0"/>
              <a:t>1. Cas d’un titre très court</a:t>
            </a:r>
          </a:p>
          <a:p>
            <a:pPr lvl="1"/>
            <a:r>
              <a:rPr lang="fr-FR" dirty="0"/>
              <a:t>2. Cas d’un titre très normalement long</a:t>
            </a:r>
          </a:p>
          <a:p>
            <a:pPr lvl="1"/>
            <a:r>
              <a:rPr lang="fr-FR" dirty="0"/>
              <a:t>3. Cas exceptionnel d’un titre particulièrement long.</a:t>
            </a:r>
          </a:p>
          <a:p>
            <a:pPr lvl="1"/>
            <a:r>
              <a:rPr lang="fr-FR" dirty="0"/>
              <a:t>4.</a:t>
            </a:r>
          </a:p>
          <a:p>
            <a:pPr lvl="1"/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A8BD677-7EB2-47D7-ACCB-F57CDF59E3D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66553" y="2529195"/>
            <a:ext cx="7645400" cy="673100"/>
          </a:xfrm>
        </p:spPr>
        <p:txBody>
          <a:bodyPr lIns="396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3896851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B8A8C9-07BF-4545-8781-0C2D65595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F840A13-BF0E-4E1C-A864-23677E576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D09ACE3-ABA0-4E45-B3E6-8ED94FF8B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2548BD3-DBD7-43F6-9416-7DB414E3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3E3C8771-DFA7-4E19-B1FB-A4A3E3F65F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49896"/>
            <a:ext cx="8220075" cy="596923"/>
          </a:xfrm>
        </p:spPr>
        <p:txBody>
          <a:bodyPr lIns="0"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</a:lstStyle>
          <a:p>
            <a:pPr lvl="2"/>
            <a:r>
              <a:rPr lang="fr-FR" dirty="0"/>
              <a:t>Titre de votre tableau</a:t>
            </a:r>
          </a:p>
        </p:txBody>
      </p:sp>
      <p:sp>
        <p:nvSpPr>
          <p:cNvPr id="7" name="Espace réservé du tableau 8">
            <a:extLst>
              <a:ext uri="{FF2B5EF4-FFF2-40B4-BE49-F238E27FC236}">
                <a16:creationId xmlns:a16="http://schemas.microsoft.com/office/drawing/2014/main" id="{B25861CD-B6A1-43F9-A4B3-6B42473126F0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457200" y="1949451"/>
            <a:ext cx="8220075" cy="3686174"/>
          </a:xfrm>
        </p:spPr>
        <p:txBody>
          <a:bodyPr lIns="0" rIns="0" anchor="ctr" anchorCtr="0">
            <a:noAutofit/>
          </a:bodyPr>
          <a:lstStyle>
            <a:lvl4pPr>
              <a:defRPr sz="1800"/>
            </a:lvl4pPr>
            <a:lvl7pPr algn="ctr">
              <a:defRPr/>
            </a:lvl7pPr>
          </a:lstStyle>
          <a:p>
            <a:pPr lvl="6"/>
            <a:r>
              <a:rPr lang="fr-FR" dirty="0"/>
              <a:t>Ajoutez ici votre tableau</a:t>
            </a:r>
          </a:p>
        </p:txBody>
      </p:sp>
    </p:spTree>
    <p:extLst>
      <p:ext uri="{BB962C8B-B14F-4D97-AF65-F5344CB8AC3E}">
        <p14:creationId xmlns:p14="http://schemas.microsoft.com/office/powerpoint/2010/main" val="37304488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0E1448EA-49F2-D149-B4E7-3E3516078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de la présentation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86976E-869E-46E6-A01C-85C240ED1A2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7970" y="1153339"/>
            <a:ext cx="3994028" cy="1090112"/>
          </a:xfrm>
        </p:spPr>
        <p:txBody>
          <a:bodyPr lIns="0" anchor="b" anchorCtr="0">
            <a:noAutofit/>
          </a:bodyPr>
          <a:lstStyle>
            <a:lvl1pPr>
              <a:defRPr/>
            </a:lvl1pPr>
          </a:lstStyle>
          <a:p>
            <a:pPr lvl="1"/>
            <a:r>
              <a:rPr lang="fr-FR" dirty="0"/>
              <a:t>Sommaire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9D141609-2DAB-4F58-B13F-64A67824B2D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2501" y="2585800"/>
            <a:ext cx="4100511" cy="3797745"/>
          </a:xfrm>
        </p:spPr>
        <p:txBody>
          <a:bodyPr lIns="360000">
            <a:noAutofit/>
          </a:bodyPr>
          <a:lstStyle>
            <a:lvl3pPr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B. 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2"/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3954" y="2587017"/>
            <a:ext cx="4100512" cy="3796528"/>
          </a:xfrm>
        </p:spPr>
        <p:txBody>
          <a:bodyPr lIns="360000">
            <a:noAutofit/>
          </a:bodyPr>
          <a:lstStyle>
            <a:lvl1pPr>
              <a:defRPr/>
            </a:lvl1pPr>
            <a:lvl3pPr marL="457200" indent="-457200">
              <a:buAutoNum type="alphaUcPeriod"/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3"/>
            <a:r>
              <a:rPr lang="fr-FR" dirty="0"/>
              <a:t>Titre 3</a:t>
            </a:r>
          </a:p>
          <a:p>
            <a:pPr lvl="3"/>
            <a:r>
              <a:rPr lang="fr-FR" dirty="0"/>
              <a:t>Titre 4</a:t>
            </a:r>
          </a:p>
          <a:p>
            <a:pPr lvl="3"/>
            <a:r>
              <a:rPr lang="fr-FR" dirty="0"/>
              <a:t>Titre 5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6506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F424D8-2313-458F-855A-C1956FB59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2764438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D2F2523-75F1-5748-85DC-402AC8A57B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EDE09757-75B9-CC43-8E05-8061F75EB9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88625" y="2543580"/>
            <a:ext cx="4656137" cy="966383"/>
          </a:xfrm>
          <a:prstGeom prst="rect">
            <a:avLst/>
          </a:prstGeom>
        </p:spPr>
        <p:txBody>
          <a:bodyPr lIns="360000" anchor="b" anchorCtr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5000" b="1" i="0" baseline="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1.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91EE7FDF-4327-B145-9C6C-46CE6D9CB4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9088" y="3579610"/>
            <a:ext cx="4656137" cy="939800"/>
          </a:xfrm>
          <a:prstGeom prst="rect">
            <a:avLst/>
          </a:prstGeom>
        </p:spPr>
        <p:txBody>
          <a:bodyPr lIns="360000">
            <a:noAutofit/>
          </a:bodyPr>
          <a:lstStyle>
            <a:lvl1pPr marL="0" indent="0">
              <a:buFontTx/>
              <a:buNone/>
              <a:defRPr sz="3000" b="1" i="0" baseline="0"/>
            </a:lvl1pPr>
          </a:lstStyle>
          <a:p>
            <a:r>
              <a:rPr lang="fr-FR" dirty="0"/>
              <a:t>Nom du chapitre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ABA7EF-1129-4E09-B885-3F30FFFDBF45}"/>
              </a:ext>
            </a:extLst>
          </p:cNvPr>
          <p:cNvSpPr/>
          <p:nvPr userDrawn="1"/>
        </p:nvSpPr>
        <p:spPr>
          <a:xfrm>
            <a:off x="1484671" y="2543581"/>
            <a:ext cx="45719" cy="1975830"/>
          </a:xfrm>
          <a:prstGeom prst="rect">
            <a:avLst/>
          </a:prstGeom>
          <a:solidFill>
            <a:srgbClr val="EB4E5F"/>
          </a:solidFill>
          <a:ln>
            <a:solidFill>
              <a:srgbClr val="EB4E5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305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0E1448EA-49F2-D149-B4E7-3E3516078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de la présentation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86976E-869E-46E6-A01C-85C240ED1A2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7970" y="1153339"/>
            <a:ext cx="3994028" cy="1090112"/>
          </a:xfrm>
        </p:spPr>
        <p:txBody>
          <a:bodyPr lIns="0" anchor="b" anchorCtr="0">
            <a:noAutofit/>
          </a:bodyPr>
          <a:lstStyle>
            <a:lvl1pPr>
              <a:defRPr/>
            </a:lvl1pPr>
          </a:lstStyle>
          <a:p>
            <a:pPr lvl="1"/>
            <a:r>
              <a:rPr lang="fr-FR" dirty="0"/>
              <a:t>Sommaire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9D141609-2DAB-4F58-B13F-64A67824B2D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2501" y="2585800"/>
            <a:ext cx="4100511" cy="3797745"/>
          </a:xfrm>
        </p:spPr>
        <p:txBody>
          <a:bodyPr lIns="360000">
            <a:noAutofit/>
          </a:bodyPr>
          <a:lstStyle>
            <a:lvl3pPr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B. 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2"/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3954" y="2587017"/>
            <a:ext cx="4100512" cy="3796528"/>
          </a:xfrm>
        </p:spPr>
        <p:txBody>
          <a:bodyPr lIns="360000">
            <a:noAutofit/>
          </a:bodyPr>
          <a:lstStyle>
            <a:lvl1pPr>
              <a:defRPr/>
            </a:lvl1pPr>
            <a:lvl3pPr marL="457200" indent="-457200">
              <a:buAutoNum type="alphaUcPeriod"/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3"/>
            <a:r>
              <a:rPr lang="fr-FR" dirty="0"/>
              <a:t>Titre 3</a:t>
            </a:r>
          </a:p>
          <a:p>
            <a:pPr lvl="3"/>
            <a:r>
              <a:rPr lang="fr-FR" dirty="0"/>
              <a:t>Titre 4</a:t>
            </a:r>
          </a:p>
          <a:p>
            <a:pPr lvl="3"/>
            <a:r>
              <a:rPr lang="fr-FR" dirty="0"/>
              <a:t>Titre 5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3631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F424D8-2313-458F-855A-C1956FB59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41289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D2F2523-75F1-5748-85DC-402AC8A57B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EDE09757-75B9-CC43-8E05-8061F75EB9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88625" y="2543580"/>
            <a:ext cx="4656137" cy="966383"/>
          </a:xfrm>
          <a:prstGeom prst="rect">
            <a:avLst/>
          </a:prstGeom>
        </p:spPr>
        <p:txBody>
          <a:bodyPr lIns="360000" anchor="b" anchorCtr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5000" b="1" i="0" baseline="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1.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91EE7FDF-4327-B145-9C6C-46CE6D9CB4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9088" y="3579610"/>
            <a:ext cx="4656137" cy="939800"/>
          </a:xfrm>
          <a:prstGeom prst="rect">
            <a:avLst/>
          </a:prstGeom>
        </p:spPr>
        <p:txBody>
          <a:bodyPr lIns="360000">
            <a:noAutofit/>
          </a:bodyPr>
          <a:lstStyle>
            <a:lvl1pPr marL="0" indent="0">
              <a:buFontTx/>
              <a:buNone/>
              <a:defRPr sz="3000" b="1" i="0" baseline="0"/>
            </a:lvl1pPr>
          </a:lstStyle>
          <a:p>
            <a:r>
              <a:rPr lang="fr-FR" dirty="0"/>
              <a:t>Nom du chapitre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ABA7EF-1129-4E09-B885-3F30FFFDBF45}"/>
              </a:ext>
            </a:extLst>
          </p:cNvPr>
          <p:cNvSpPr/>
          <p:nvPr userDrawn="1"/>
        </p:nvSpPr>
        <p:spPr>
          <a:xfrm>
            <a:off x="1484671" y="2543581"/>
            <a:ext cx="45719" cy="1975830"/>
          </a:xfrm>
          <a:prstGeom prst="rect">
            <a:avLst/>
          </a:prstGeom>
          <a:solidFill>
            <a:srgbClr val="EB4E5F"/>
          </a:solidFill>
          <a:ln>
            <a:solidFill>
              <a:srgbClr val="EB4E5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1880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AAC897-24B6-4D0B-A5AC-40927E4166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97FFA61D-1C7E-4B2C-A014-741379EE87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1234655"/>
            <a:ext cx="8280000" cy="4605427"/>
          </a:xfrm>
        </p:spPr>
        <p:txBody>
          <a:bodyPr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  <a:lvl4pPr>
              <a:defRPr/>
            </a:lvl4pPr>
            <a:lvl5pPr>
              <a:defRPr/>
            </a:lvl5pPr>
            <a:lvl7pPr>
              <a:defRPr/>
            </a:lvl7pPr>
            <a:lvl8pPr>
              <a:defRPr/>
            </a:lvl8pPr>
            <a:lvl9pPr indent="-180000">
              <a:defRPr/>
            </a:lvl9pPr>
          </a:lstStyle>
          <a:p>
            <a:pPr lvl="2"/>
            <a:r>
              <a:rPr lang="fr-FR" dirty="0"/>
              <a:t>3. 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4"/>
            <a:r>
              <a:rPr lang="fr-FR" dirty="0"/>
              <a:t>3.1 Sous-titre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6"/>
            <a:endParaRPr lang="fr-FR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A6AE2A-EA00-47F4-A1AF-0FEEFB96FF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9067769-2648-4F48-8880-9C09A613FA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3A531E3-46A0-488A-B76B-5B2F4F18AD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4160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1F556-408F-4600-A0FD-34FFFA46FAFF}" type="datetimeFigureOut">
              <a:rPr lang="en-IE" smtClean="0"/>
              <a:t>18/09/2021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Financial Accounting, 7e Stice/Stice, 2006 © Thomson</a:t>
            </a:r>
          </a:p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C6DC-8B57-47AB-83C5-1C0DA620DAE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36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1F556-408F-4600-A0FD-34FFFA46FAFF}" type="datetimeFigureOut">
              <a:rPr lang="en-IE" smtClean="0"/>
              <a:t>18/09/2021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Financial Accounting, 7e Stice/Stice, 2006 © Thomson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BC302-863E-46F1-89AD-E6A4EE2B4B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4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.emf"/><Relationship Id="rId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emf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.jp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7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jpg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21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.emf"/><Relationship Id="rId5" Type="http://schemas.openxmlformats.org/officeDocument/2006/relationships/image" Target="../media/image8.jp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emf"/><Relationship Id="rId5" Type="http://schemas.openxmlformats.org/officeDocument/2006/relationships/image" Target="../media/image13.jp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340939"/>
            <a:ext cx="9133913" cy="4271584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du chapitre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6C2BB36A-B938-4142-B789-EF3F793C39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33992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E0A9918E-8E16-411F-8B92-1375F89CA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339930"/>
            <a:ext cx="6096000" cy="365125"/>
          </a:xfrm>
          <a:prstGeom prst="rect">
            <a:avLst/>
          </a:prstGeom>
        </p:spPr>
        <p:txBody>
          <a:bodyPr vert="horz" lIns="360000" tIns="45720" rIns="91440" bIns="45720" rtlCol="0" anchor="ctr"/>
          <a:lstStyle>
            <a:lvl1pPr algn="l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22CA0DA1-6F4A-4880-B1D2-DE2DE51FD2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53400" y="6339929"/>
            <a:ext cx="980513" cy="365125"/>
          </a:xfrm>
          <a:prstGeom prst="rect">
            <a:avLst/>
          </a:prstGeom>
        </p:spPr>
        <p:txBody>
          <a:bodyPr vert="horz" lIns="90000" tIns="45720" rIns="360000" bIns="45720" rtlCol="0" anchor="ctr"/>
          <a:lstStyle>
            <a:lvl1pPr algn="r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60343789-C8A9-4B0B-B455-25945BED2B5E}"/>
              </a:ext>
            </a:extLst>
          </p:cNvPr>
          <p:cNvCxnSpPr/>
          <p:nvPr/>
        </p:nvCxnSpPr>
        <p:spPr>
          <a:xfrm>
            <a:off x="-13449" y="6179481"/>
            <a:ext cx="91574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59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9" r:id="rId2"/>
    <p:sldLayoutId id="2147483738" r:id="rId3"/>
  </p:sldLayoutIdLst>
  <p:hf hdr="0"/>
  <p:txStyles>
    <p:titleStyle>
      <a:lvl1pPr algn="l" defTabSz="914400" rtl="0" eaLnBrk="1" fontAlgn="t" latinLnBrk="0" hangingPunct="1">
        <a:lnSpc>
          <a:spcPts val="2200"/>
        </a:lnSpc>
        <a:spcBef>
          <a:spcPts val="0"/>
        </a:spcBef>
        <a:spcAft>
          <a:spcPts val="800"/>
        </a:spcAft>
        <a:buNone/>
        <a:defRPr sz="2000" b="1" i="0" kern="1200" baseline="0">
          <a:solidFill>
            <a:srgbClr val="B11B39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08509"/>
            <a:ext cx="9133913" cy="4858055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FFFF"/>
              </a:solidFill>
            </a:endParaRP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00132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B11B39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08509"/>
            <a:ext cx="9133913" cy="4858055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147829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57" r:id="rId4"/>
    <p:sldLayoutId id="2147483758" r:id="rId5"/>
    <p:sldLayoutId id="2147483759" r:id="rId6"/>
    <p:sldLayoutId id="2147483760" r:id="rId7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B11B39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8"/>
            <a:ext cx="9133913" cy="4227441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</p:spTree>
    <p:extLst>
      <p:ext uri="{BB962C8B-B14F-4D97-AF65-F5344CB8AC3E}">
        <p14:creationId xmlns:p14="http://schemas.microsoft.com/office/powerpoint/2010/main" val="1210427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B4F5E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873245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B4F5E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CC6879-42EA-45FE-A9DC-5148175BCC1A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9"/>
            <a:ext cx="9133913" cy="1861488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  <a:p>
            <a:pPr lvl="1"/>
            <a:endParaRPr lang="fr-FR" dirty="0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5C65417-EC9C-43BC-90AA-34C82183F78D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614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 baseline="0">
          <a:solidFill>
            <a:schemeClr val="accent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542925" indent="-188913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04B2265-B1B2-8443-80B9-62658E527E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9096" y="1789337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8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1CEC447-46E5-2D45-947F-A629AC040C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2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itre 4">
            <a:extLst>
              <a:ext uri="{FF2B5EF4-FFF2-40B4-BE49-F238E27FC236}">
                <a16:creationId xmlns:a16="http://schemas.microsoft.com/office/drawing/2014/main" id="{3FD5BB00-BC02-4C74-99BE-A9CE77BE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00" y="3736800"/>
            <a:ext cx="540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de la présentation - H0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EADAAC2-F4E7-460C-A07F-405D87F737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867" y="538691"/>
            <a:ext cx="1882775" cy="18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</p:sldLayoutIdLst>
  <p:hf hdr="0"/>
  <p:txStyles>
    <p:titleStyle>
      <a:lvl1pPr algn="l" defTabSz="914400" rtl="0" eaLnBrk="1" fontAlgn="t" latinLnBrk="0" hangingPunct="1">
        <a:lnSpc>
          <a:spcPts val="3800"/>
        </a:lnSpc>
        <a:spcBef>
          <a:spcPct val="0"/>
        </a:spcBef>
        <a:spcAft>
          <a:spcPts val="0"/>
        </a:spcAft>
        <a:buNone/>
        <a:defRPr sz="4000" b="1" i="0" kern="1200" baseline="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00000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C00000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00000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itre 4">
            <a:extLst>
              <a:ext uri="{FF2B5EF4-FFF2-40B4-BE49-F238E27FC236}">
                <a16:creationId xmlns:a16="http://schemas.microsoft.com/office/drawing/2014/main" id="{3FD5BB00-BC02-4C74-99BE-A9CE77BE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00" y="3736800"/>
            <a:ext cx="540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de la présentation - H0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6AE0748-D080-4E0D-8A84-C73505A5CD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867" y="538691"/>
            <a:ext cx="1882775" cy="18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7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</p:sldLayoutIdLst>
  <p:hf hdr="0"/>
  <p:txStyles>
    <p:titleStyle>
      <a:lvl1pPr algn="l" defTabSz="914400" rtl="0" eaLnBrk="1" fontAlgn="t" latinLnBrk="0" hangingPunct="1">
        <a:lnSpc>
          <a:spcPts val="3800"/>
        </a:lnSpc>
        <a:spcBef>
          <a:spcPct val="0"/>
        </a:spcBef>
        <a:spcAft>
          <a:spcPts val="0"/>
        </a:spcAft>
        <a:buNone/>
        <a:defRPr sz="4000" b="1" i="0" kern="1200" baseline="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00000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C00000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00000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8"/>
            <a:ext cx="9133913" cy="4227441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</p:spTree>
    <p:extLst>
      <p:ext uri="{BB962C8B-B14F-4D97-AF65-F5344CB8AC3E}">
        <p14:creationId xmlns:p14="http://schemas.microsoft.com/office/powerpoint/2010/main" val="341090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B4F5E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873245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B4F5E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C1D8D4-3CF0-284A-81FB-A9FB075D4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399" y="3736800"/>
            <a:ext cx="7814147" cy="1325563"/>
          </a:xfrm>
        </p:spPr>
        <p:txBody>
          <a:bodyPr/>
          <a:lstStyle/>
          <a:p>
            <a:r>
              <a:rPr lang="fr-FR" sz="2800" dirty="0"/>
              <a:t>International Financial </a:t>
            </a:r>
            <a:r>
              <a:rPr lang="fr-FR" sz="2800" dirty="0" err="1"/>
              <a:t>Accounting</a:t>
            </a:r>
            <a:endParaRPr lang="fr-FR" sz="28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F184E4-E583-8D49-A2C0-0D82EA46A36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08399" y="4715494"/>
            <a:ext cx="5087938" cy="693738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Dr Sean Power, ACA</a:t>
            </a:r>
          </a:p>
        </p:txBody>
      </p:sp>
    </p:spTree>
    <p:extLst>
      <p:ext uri="{BB962C8B-B14F-4D97-AF65-F5344CB8AC3E}">
        <p14:creationId xmlns:p14="http://schemas.microsoft.com/office/powerpoint/2010/main" val="136965771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33400" y="-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GB" b="0" dirty="0">
                <a:solidFill>
                  <a:schemeClr val="accent2"/>
                </a:solidFill>
                <a:latin typeface="Arial" charset="0"/>
              </a:rPr>
              <a:t>Gross profit</a:t>
            </a:r>
            <a:endParaRPr lang="en-GB" b="0" dirty="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0E65AE-6F07-414F-A6B4-EE5CE9D14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23" y="1295400"/>
            <a:ext cx="5991871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81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33400" y="-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GB" b="0" dirty="0">
                <a:solidFill>
                  <a:schemeClr val="accent2"/>
                </a:solidFill>
                <a:latin typeface="Arial" charset="0"/>
              </a:rPr>
              <a:t>Operating expenses</a:t>
            </a:r>
            <a:endParaRPr lang="en-GB" b="0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EE9B9A-5F2D-499C-BC77-A92889361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429" y="1600200"/>
            <a:ext cx="5439142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80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33400" y="-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GB" b="0" dirty="0">
                <a:solidFill>
                  <a:schemeClr val="accent2"/>
                </a:solidFill>
                <a:latin typeface="Arial" charset="0"/>
              </a:rPr>
              <a:t>Operating profit</a:t>
            </a:r>
            <a:endParaRPr lang="en-GB" b="0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B34D91-0C51-4D72-BE53-86B440670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295400"/>
            <a:ext cx="5439142" cy="4038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8198A4-A33C-4186-AEFB-FBA2AE543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4038600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453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33400" y="-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GB" b="0" dirty="0">
                <a:solidFill>
                  <a:schemeClr val="accent2"/>
                </a:solidFill>
                <a:latin typeface="Arial" charset="0"/>
              </a:rPr>
              <a:t>Tax expense</a:t>
            </a:r>
            <a:endParaRPr lang="en-GB" b="0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7F7E92-507A-46FA-AAF1-A3C25B6544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66800"/>
            <a:ext cx="5952268" cy="441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D13901-77B0-4AE4-A498-B910FA500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538" y="4419600"/>
            <a:ext cx="2301688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830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33400" y="-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GB" b="0" dirty="0">
                <a:solidFill>
                  <a:schemeClr val="accent2"/>
                </a:solidFill>
                <a:latin typeface="Arial" charset="0"/>
              </a:rPr>
              <a:t>Interest expense</a:t>
            </a:r>
            <a:endParaRPr lang="en-GB" b="0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3AA860-2965-4118-B92C-A8E402B30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66800"/>
            <a:ext cx="5541767" cy="4114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A8BB0A-555B-44CD-BBFC-C9DC79D23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4191000"/>
            <a:ext cx="2029108" cy="223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114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33400" y="-76200"/>
            <a:ext cx="8229600" cy="990600"/>
          </a:xfrm>
        </p:spPr>
        <p:txBody>
          <a:bodyPr>
            <a:normAutofit/>
          </a:bodyPr>
          <a:lstStyle/>
          <a:p>
            <a:pPr algn="ctr"/>
            <a:r>
              <a:rPr lang="en-GB" b="0" dirty="0">
                <a:solidFill>
                  <a:schemeClr val="accent2"/>
                </a:solidFill>
                <a:latin typeface="Arial" charset="0"/>
              </a:rPr>
              <a:t>Net profit / “residual profit”</a:t>
            </a:r>
            <a:endParaRPr lang="en-GB" b="0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1408AC-27DC-4BFB-9E79-5590389E7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219200"/>
            <a:ext cx="5541767" cy="4114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04D593-7752-438D-B4FE-7AAA95AA1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3733800"/>
            <a:ext cx="2057400" cy="277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506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663969" cy="540000"/>
          </a:xfrm>
        </p:spPr>
        <p:txBody>
          <a:bodyPr/>
          <a:lstStyle/>
          <a:p>
            <a:r>
              <a:rPr lang="fr-FR" dirty="0"/>
              <a:t>Revenue (IFRS 15)</a:t>
            </a:r>
          </a:p>
        </p:txBody>
      </p:sp>
    </p:spTree>
    <p:extLst>
      <p:ext uri="{BB962C8B-B14F-4D97-AF65-F5344CB8AC3E}">
        <p14:creationId xmlns:p14="http://schemas.microsoft.com/office/powerpoint/2010/main" val="3336944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09600" y="152400"/>
            <a:ext cx="82296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GB" b="0" dirty="0">
                <a:solidFill>
                  <a:schemeClr val="accent2"/>
                </a:solidFill>
                <a:latin typeface="Arial" charset="0"/>
              </a:rPr>
              <a:t>Revenue</a:t>
            </a:r>
            <a:br>
              <a:rPr lang="en-GB" b="0" dirty="0">
                <a:solidFill>
                  <a:schemeClr val="accent2"/>
                </a:solidFill>
                <a:latin typeface="Arial" charset="0"/>
              </a:rPr>
            </a:br>
            <a:r>
              <a:rPr lang="en-GB" sz="2200" b="0" dirty="0">
                <a:solidFill>
                  <a:schemeClr val="accent2"/>
                </a:solidFill>
                <a:latin typeface="Arial" charset="0"/>
              </a:rPr>
              <a:t>(the very important 1</a:t>
            </a:r>
            <a:r>
              <a:rPr lang="en-GB" sz="2200" b="0" baseline="30000" dirty="0">
                <a:solidFill>
                  <a:schemeClr val="accent2"/>
                </a:solidFill>
                <a:latin typeface="Arial" charset="0"/>
              </a:rPr>
              <a:t>st</a:t>
            </a:r>
            <a:r>
              <a:rPr lang="en-GB" sz="2200" b="0" dirty="0">
                <a:solidFill>
                  <a:schemeClr val="accent2"/>
                </a:solidFill>
                <a:latin typeface="Arial" charset="0"/>
              </a:rPr>
              <a:t> line of income statement)</a:t>
            </a:r>
            <a:br>
              <a:rPr lang="en-GB" b="0" dirty="0">
                <a:solidFill>
                  <a:schemeClr val="accent2"/>
                </a:solidFill>
                <a:latin typeface="Arial" charset="0"/>
              </a:rPr>
            </a:br>
            <a:endParaRPr lang="en-GB" b="0" dirty="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C064CB-DFE5-4D74-A232-6092DB809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428" y="1371600"/>
            <a:ext cx="5661144" cy="439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1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Revenue &amp; IFRS 15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92998"/>
            <a:ext cx="9133913" cy="4373566"/>
          </a:xfrm>
        </p:spPr>
        <p:txBody>
          <a:bodyPr>
            <a:normAutofit/>
          </a:bodyPr>
          <a:lstStyle/>
          <a:p>
            <a:r>
              <a:rPr lang="en-GB" sz="1600" b="0" dirty="0">
                <a:solidFill>
                  <a:schemeClr val="tx1"/>
                </a:solidFill>
              </a:rPr>
              <a:t>IFRS 15:  Establishes principles for reporting about nature, amount, timing &amp; uncertainty of revenue &amp; cash flows arising from contracts with customers</a:t>
            </a:r>
          </a:p>
          <a:p>
            <a:endParaRPr lang="en-GB" sz="1600" b="0" dirty="0">
              <a:solidFill>
                <a:schemeClr val="tx1"/>
              </a:solidFill>
            </a:endParaRPr>
          </a:p>
          <a:p>
            <a:r>
              <a:rPr lang="en-GB" sz="1600" b="0" dirty="0">
                <a:solidFill>
                  <a:schemeClr val="tx1"/>
                </a:solidFill>
              </a:rPr>
              <a:t>Standard was issued in May 2014 and became effective for all annual periods beginning on or after 1 Jan 2018 (earlier application permitted)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7438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Reasons for issuing IFRS 15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4111"/>
            <a:ext cx="9133913" cy="506994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1600" b="0" dirty="0">
                <a:solidFill>
                  <a:schemeClr val="tx1"/>
                </a:solidFill>
              </a:rPr>
              <a:t>Revenue is an important number for assessing financial performance</a:t>
            </a:r>
            <a:br>
              <a:rPr lang="en-GB" sz="1600" b="0" dirty="0">
                <a:solidFill>
                  <a:schemeClr val="tx1"/>
                </a:solidFill>
              </a:rPr>
            </a:b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600" b="0" dirty="0">
                <a:solidFill>
                  <a:schemeClr val="tx1"/>
                </a:solidFill>
              </a:rPr>
              <a:t>Sales revenue usually single largest figure reported in financial statements</a:t>
            </a:r>
            <a:br>
              <a:rPr lang="en-GB" sz="1600" b="0" dirty="0">
                <a:solidFill>
                  <a:schemeClr val="tx1"/>
                </a:solidFill>
              </a:rPr>
            </a:b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600" b="0" dirty="0">
                <a:solidFill>
                  <a:schemeClr val="tx1"/>
                </a:solidFill>
              </a:rPr>
              <a:t>Investors place significant weight on revenue when evaluating past performance &amp; future prospects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b="0" dirty="0">
                <a:solidFill>
                  <a:schemeClr val="tx1"/>
                </a:solidFill>
              </a:rPr>
              <a:t>Trend &amp; growth rate in historical sales revenue drives many valuation models (e.g. free cash flow models)</a:t>
            </a:r>
            <a:br>
              <a:rPr lang="en-GB" sz="1600" b="0" dirty="0"/>
            </a:br>
            <a:endParaRPr lang="en-GB" sz="1600" b="0" dirty="0"/>
          </a:p>
          <a:p>
            <a:pPr>
              <a:lnSpc>
                <a:spcPct val="100000"/>
              </a:lnSpc>
            </a:pPr>
            <a:r>
              <a:rPr lang="en-GB" sz="1600" b="0" dirty="0">
                <a:solidFill>
                  <a:schemeClr val="accent2"/>
                </a:solidFill>
              </a:rPr>
              <a:t>Revenue recognition is also an area of financial reporting that has historically been susceptible to misstatement / fraud: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600" b="0" dirty="0">
                <a:solidFill>
                  <a:schemeClr val="accent2"/>
                </a:solidFill>
              </a:rPr>
              <a:t> Revenue being recorded that is dependent on uncertain future events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600" b="0" dirty="0">
                <a:solidFill>
                  <a:schemeClr val="accent2"/>
                </a:solidFill>
              </a:rPr>
              <a:t> Revenue being recorded before delivery completed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600" b="0" dirty="0">
                <a:solidFill>
                  <a:schemeClr val="accent2"/>
                </a:solidFill>
              </a:rPr>
              <a:t> Contract revenue being recognised before services are performed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GB" sz="1600" b="0" dirty="0">
                <a:solidFill>
                  <a:schemeClr val="accent2"/>
                </a:solidFill>
              </a:rPr>
              <a:t> Fictitious sales agreements &amp;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521828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F230F6-36B8-4110-93B6-60431FA96E8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9174" y="2909258"/>
            <a:ext cx="7323589" cy="1039483"/>
          </a:xfrm>
        </p:spPr>
        <p:txBody>
          <a:bodyPr/>
          <a:lstStyle/>
          <a:p>
            <a:pPr algn="ctr"/>
            <a:r>
              <a:rPr lang="en-GB" sz="2800" dirty="0"/>
              <a:t>Income statement</a:t>
            </a:r>
            <a:endParaRPr lang="fr-FR" sz="280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93026A-D229-7646-BAA2-23BCD5D170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69875"/>
            <a:ext cx="7199313" cy="539750"/>
          </a:xfrm>
        </p:spPr>
        <p:txBody>
          <a:bodyPr/>
          <a:lstStyle/>
          <a:p>
            <a:r>
              <a:rPr lang="en-GB" sz="3200" b="0" dirty="0">
                <a:solidFill>
                  <a:schemeClr val="bg1"/>
                </a:solidFill>
              </a:rPr>
              <a:t>Session 3</a:t>
            </a:r>
            <a:endParaRPr lang="fr-F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425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IFRS 15 provides a single, comprehensive 5-step model to account for revenue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u="sng" dirty="0">
                <a:solidFill>
                  <a:schemeClr val="tx1"/>
                </a:solidFill>
              </a:rPr>
              <a:t>Core Principles:</a:t>
            </a:r>
            <a:endParaRPr lang="en-GB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i="1" dirty="0">
                <a:solidFill>
                  <a:schemeClr val="accent2"/>
                </a:solidFill>
              </a:rPr>
              <a:t>Recognition:</a:t>
            </a:r>
            <a:r>
              <a:rPr lang="en-GB" b="0" dirty="0">
                <a:solidFill>
                  <a:schemeClr val="tx1"/>
                </a:solidFill>
              </a:rPr>
              <a:t>	the entity shall recognise revenue to depict the transfer of 		</a:t>
            </a:r>
            <a:r>
              <a:rPr lang="en-GB" b="0" dirty="0">
                <a:solidFill>
                  <a:srgbClr val="0070C0"/>
                </a:solidFill>
              </a:rPr>
              <a:t>control</a:t>
            </a:r>
            <a:r>
              <a:rPr lang="en-GB" b="0" dirty="0">
                <a:solidFill>
                  <a:schemeClr val="tx1"/>
                </a:solidFill>
              </a:rPr>
              <a:t> of goods or services to customers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i="1" dirty="0">
                <a:solidFill>
                  <a:schemeClr val="accent2"/>
                </a:solidFill>
              </a:rPr>
              <a:t>Measurement:</a:t>
            </a:r>
            <a:r>
              <a:rPr lang="en-GB" b="0" dirty="0">
                <a:solidFill>
                  <a:schemeClr val="tx1"/>
                </a:solidFill>
              </a:rPr>
              <a:t>	revenue shall be measured at the amount the entity 		expects to be entitled to in exchange for the goods or 		services transferred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 IFRS 15 requires distinct goods or services to be accounted for separately.</a:t>
            </a:r>
          </a:p>
        </p:txBody>
      </p:sp>
    </p:spTree>
    <p:extLst>
      <p:ext uri="{BB962C8B-B14F-4D97-AF65-F5344CB8AC3E}">
        <p14:creationId xmlns:p14="http://schemas.microsoft.com/office/powerpoint/2010/main" val="37477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44855" y="143891"/>
            <a:ext cx="7200000" cy="540000"/>
          </a:xfrm>
        </p:spPr>
        <p:txBody>
          <a:bodyPr/>
          <a:lstStyle/>
          <a:p>
            <a:r>
              <a:rPr lang="en-GB" sz="2800" dirty="0">
                <a:solidFill>
                  <a:schemeClr val="accent2"/>
                </a:solidFill>
              </a:rPr>
              <a:t>5 step process to recognise revenue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977" y="1113576"/>
            <a:ext cx="8483097" cy="551356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1600" u="sng" dirty="0">
                <a:solidFill>
                  <a:schemeClr val="accent2"/>
                </a:solidFill>
              </a:rPr>
              <a:t>Step 1:  Identify the contract(s) with the customer [RECOGNITION]</a:t>
            </a:r>
          </a:p>
          <a:p>
            <a:pPr lvl="1">
              <a:lnSpc>
                <a:spcPct val="100000"/>
              </a:lnSpc>
            </a:pPr>
            <a:r>
              <a:rPr lang="en-GB" sz="1600" b="0" dirty="0"/>
              <a:t>‘Contract’ is an agreement between 2 or more parties that creates enforceable rights &amp; obligations (in a legal sense)</a:t>
            </a:r>
            <a:br>
              <a:rPr lang="en-GB" sz="1600" b="0" dirty="0"/>
            </a:br>
            <a:endParaRPr lang="en-GB" sz="1600" b="0" dirty="0"/>
          </a:p>
          <a:p>
            <a:pPr lvl="1">
              <a:lnSpc>
                <a:spcPct val="100000"/>
              </a:lnSpc>
            </a:pPr>
            <a:r>
              <a:rPr lang="en-GB" sz="1600" b="0" dirty="0"/>
              <a:t>Parties have approved contract &amp; are committed to perform respective obligations </a:t>
            </a:r>
            <a:r>
              <a:rPr lang="en-GB" sz="1600" b="0" dirty="0">
                <a:sym typeface="Wingdings" panose="05000000000000000000" pitchFamily="2" charset="2"/>
              </a:rPr>
              <a:t> </a:t>
            </a:r>
            <a:r>
              <a:rPr lang="en-GB" sz="1600" b="0" dirty="0"/>
              <a:t>Can be oral, written or implied by business practices</a:t>
            </a:r>
          </a:p>
          <a:p>
            <a:pPr lvl="1">
              <a:lnSpc>
                <a:spcPct val="100000"/>
              </a:lnSpc>
            </a:pPr>
            <a:endParaRPr lang="en-GB" sz="1600" b="0" dirty="0"/>
          </a:p>
          <a:p>
            <a:pPr lvl="1">
              <a:lnSpc>
                <a:spcPct val="100000"/>
              </a:lnSpc>
            </a:pPr>
            <a:r>
              <a:rPr lang="en-GB" sz="1600" b="0" dirty="0"/>
              <a:t>Can identify each party’s rights regarding goods/services to be transferred</a:t>
            </a:r>
          </a:p>
          <a:p>
            <a:pPr lvl="1">
              <a:lnSpc>
                <a:spcPct val="100000"/>
              </a:lnSpc>
            </a:pPr>
            <a:endParaRPr lang="en-GB" sz="1600" b="0" dirty="0"/>
          </a:p>
          <a:p>
            <a:pPr lvl="1">
              <a:lnSpc>
                <a:spcPct val="100000"/>
              </a:lnSpc>
            </a:pPr>
            <a:r>
              <a:rPr lang="en-GB" sz="1600" b="0" dirty="0"/>
              <a:t>Can identify payment terms for goods/services to be transferred</a:t>
            </a:r>
          </a:p>
          <a:p>
            <a:pPr lvl="1">
              <a:lnSpc>
                <a:spcPct val="100000"/>
              </a:lnSpc>
            </a:pPr>
            <a:endParaRPr lang="en-GB" sz="1600" b="0" dirty="0"/>
          </a:p>
          <a:p>
            <a:pPr lvl="1">
              <a:lnSpc>
                <a:spcPct val="100000"/>
              </a:lnSpc>
            </a:pPr>
            <a:r>
              <a:rPr lang="en-GB" sz="1600" b="0" dirty="0"/>
              <a:t>Contract has </a:t>
            </a:r>
            <a:r>
              <a:rPr lang="en-GB" sz="1600" b="0" dirty="0">
                <a:solidFill>
                  <a:srgbClr val="0070C0"/>
                </a:solidFill>
              </a:rPr>
              <a:t>commercial substance </a:t>
            </a:r>
          </a:p>
          <a:p>
            <a:pPr lvl="1">
              <a:lnSpc>
                <a:spcPct val="100000"/>
              </a:lnSpc>
            </a:pPr>
            <a:endParaRPr lang="en-GB" sz="1600" b="0" dirty="0"/>
          </a:p>
          <a:p>
            <a:pPr lvl="1">
              <a:lnSpc>
                <a:spcPct val="100000"/>
              </a:lnSpc>
            </a:pPr>
            <a:r>
              <a:rPr lang="en-GB" sz="1600" b="0" dirty="0"/>
              <a:t>It is </a:t>
            </a:r>
            <a:r>
              <a:rPr lang="en-GB" sz="1600" b="0" dirty="0">
                <a:solidFill>
                  <a:srgbClr val="0070C0"/>
                </a:solidFill>
              </a:rPr>
              <a:t>probable the entity will collect </a:t>
            </a:r>
            <a:r>
              <a:rPr lang="en-GB" sz="1600" b="0" dirty="0"/>
              <a:t>consideration which it is entitled to in exchange of G/S</a:t>
            </a:r>
          </a:p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endParaRPr lang="en-GB" sz="1200" b="0" dirty="0"/>
          </a:p>
        </p:txBody>
      </p:sp>
    </p:spTree>
    <p:extLst>
      <p:ext uri="{BB962C8B-B14F-4D97-AF65-F5344CB8AC3E}">
        <p14:creationId xmlns:p14="http://schemas.microsoft.com/office/powerpoint/2010/main" val="14086399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44855" y="143891"/>
            <a:ext cx="7200000" cy="540000"/>
          </a:xfrm>
        </p:spPr>
        <p:txBody>
          <a:bodyPr/>
          <a:lstStyle/>
          <a:p>
            <a:r>
              <a:rPr lang="en-GB" sz="2800" dirty="0">
                <a:solidFill>
                  <a:schemeClr val="accent2"/>
                </a:solidFill>
              </a:rPr>
              <a:t>5 step process to recognise revenue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977" y="1073654"/>
            <a:ext cx="8483097" cy="5553483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GB" sz="1800" u="sng" dirty="0">
                <a:solidFill>
                  <a:schemeClr val="accent2"/>
                </a:solidFill>
              </a:rPr>
              <a:t>Step 2:  Identify contract ‘performance obligations’ [RECOGNITION]</a:t>
            </a:r>
          </a:p>
          <a:p>
            <a:pPr lvl="1">
              <a:lnSpc>
                <a:spcPct val="120000"/>
              </a:lnSpc>
            </a:pPr>
            <a:r>
              <a:rPr lang="en-GB" sz="1800" b="0" dirty="0"/>
              <a:t>Part of contract is a promise to provide G/S</a:t>
            </a:r>
          </a:p>
          <a:p>
            <a:pPr lvl="1">
              <a:lnSpc>
                <a:spcPct val="120000"/>
              </a:lnSpc>
            </a:pPr>
            <a:endParaRPr lang="en-GB" sz="1800" b="0" dirty="0"/>
          </a:p>
          <a:p>
            <a:pPr lvl="1">
              <a:lnSpc>
                <a:spcPct val="120000"/>
              </a:lnSpc>
            </a:pPr>
            <a:r>
              <a:rPr lang="en-GB" sz="1800" b="0" dirty="0"/>
              <a:t>If G/S are </a:t>
            </a:r>
            <a:r>
              <a:rPr lang="en-GB" sz="1800" b="0" dirty="0">
                <a:solidFill>
                  <a:srgbClr val="0070C0"/>
                </a:solidFill>
              </a:rPr>
              <a:t>DISTINCT</a:t>
            </a:r>
            <a:r>
              <a:rPr lang="en-GB" sz="1800" b="0" dirty="0"/>
              <a:t>, the promise is a ‘performance obligation’ &amp; should be accounted for separately</a:t>
            </a:r>
          </a:p>
          <a:p>
            <a:pPr lvl="1">
              <a:lnSpc>
                <a:spcPct val="120000"/>
              </a:lnSpc>
            </a:pPr>
            <a:endParaRPr lang="en-GB" sz="1800" b="0" dirty="0"/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1800" b="0" dirty="0"/>
              <a:t>G/S are </a:t>
            </a:r>
            <a:r>
              <a:rPr lang="en-GB" sz="1800" b="0" dirty="0">
                <a:solidFill>
                  <a:srgbClr val="0070C0"/>
                </a:solidFill>
              </a:rPr>
              <a:t>DISTINCT</a:t>
            </a:r>
            <a:r>
              <a:rPr lang="en-GB" sz="1800" b="0" dirty="0"/>
              <a:t> if: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GB" sz="1800" b="0" dirty="0">
                <a:solidFill>
                  <a:schemeClr val="tx1"/>
                </a:solidFill>
              </a:rPr>
              <a:t> Customer can benefit from G/S on its own 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GB" sz="1800" b="0" dirty="0">
                <a:solidFill>
                  <a:schemeClr val="tx1"/>
                </a:solidFill>
              </a:rPr>
              <a:t> Promise to provide those G/S is separately identifiable from other promises in the contract</a:t>
            </a:r>
          </a:p>
        </p:txBody>
      </p:sp>
    </p:spTree>
    <p:extLst>
      <p:ext uri="{BB962C8B-B14F-4D97-AF65-F5344CB8AC3E}">
        <p14:creationId xmlns:p14="http://schemas.microsoft.com/office/powerpoint/2010/main" val="2926379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14702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600" u="sng" dirty="0">
                <a:solidFill>
                  <a:schemeClr val="accent2"/>
                </a:solidFill>
              </a:rPr>
              <a:t>Step 3:  Determine the ‘Transaction Price’ [MEASUREMENT]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1600" b="0" dirty="0"/>
              <a:t>‘Transaction Price’:  amount of consideration the entity expects to be entitled to in exchange for transferring promised goods/services (i.e. total contract consideration)</a:t>
            </a:r>
          </a:p>
          <a:p>
            <a:pPr lvl="2"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1600" b="0" dirty="0"/>
              <a:t>TP should be adjusted for the time value of money.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endParaRPr lang="en-GB" sz="1600" b="0" dirty="0"/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1600" b="0" dirty="0"/>
              <a:t> If the TP has a variable component:  variable part only included in the TP if highly probable a significant reversal of revenue will not occur when the uncertainty is resolved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B462C0C-0BFF-4CB6-8C7A-CE1088732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4855" y="143891"/>
            <a:ext cx="7200000" cy="540000"/>
          </a:xfrm>
        </p:spPr>
        <p:txBody>
          <a:bodyPr/>
          <a:lstStyle/>
          <a:p>
            <a:r>
              <a:rPr lang="en-GB" sz="2800" dirty="0">
                <a:solidFill>
                  <a:schemeClr val="accent2"/>
                </a:solidFill>
              </a:rPr>
              <a:t>5 step process to recognise revenue</a:t>
            </a:r>
          </a:p>
        </p:txBody>
      </p:sp>
    </p:spTree>
    <p:extLst>
      <p:ext uri="{BB962C8B-B14F-4D97-AF65-F5344CB8AC3E}">
        <p14:creationId xmlns:p14="http://schemas.microsoft.com/office/powerpoint/2010/main" val="2531334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459" y="1055547"/>
            <a:ext cx="8256761" cy="543578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600" u="sng" dirty="0">
                <a:solidFill>
                  <a:schemeClr val="accent2"/>
                </a:solidFill>
              </a:rPr>
              <a:t>Step 4:  Allocate ‘Transaction Price’ to ‘Performance Obligations’ in the contract [MEASUREMENT]</a:t>
            </a:r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</a:pPr>
            <a:r>
              <a:rPr lang="en-GB" sz="1600" b="0" dirty="0"/>
              <a:t>Normally done based on the relative stand-alone selling price of each distinct G/S promised in the contract</a:t>
            </a:r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</a:pPr>
            <a:r>
              <a:rPr lang="en-GB" sz="1600" b="0" dirty="0"/>
              <a:t>If the selling price is not observable – estimate it !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endParaRPr lang="en-GB" b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29C11EE-0231-4F96-9ADC-1BB7707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4855" y="143891"/>
            <a:ext cx="7200000" cy="540000"/>
          </a:xfrm>
        </p:spPr>
        <p:txBody>
          <a:bodyPr/>
          <a:lstStyle/>
          <a:p>
            <a:r>
              <a:rPr lang="en-GB" sz="2800" dirty="0">
                <a:solidFill>
                  <a:schemeClr val="accent2"/>
                </a:solidFill>
              </a:rPr>
              <a:t>5 step process to recognise revenue</a:t>
            </a:r>
          </a:p>
        </p:txBody>
      </p:sp>
    </p:spTree>
    <p:extLst>
      <p:ext uri="{BB962C8B-B14F-4D97-AF65-F5344CB8AC3E}">
        <p14:creationId xmlns:p14="http://schemas.microsoft.com/office/powerpoint/2010/main" val="1381319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459" y="1055547"/>
            <a:ext cx="8256761" cy="543578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600" u="sng" dirty="0">
                <a:solidFill>
                  <a:schemeClr val="accent2"/>
                </a:solidFill>
              </a:rPr>
              <a:t>Step 5:  Recognise revenue when the entity satisfies a ‘Performance Obligation’ [RECOGNITION]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1600" b="0" dirty="0"/>
              <a:t>Entity satisfies a performance obligation by transferring control of G/S to a customer (i.e. when customer obtains control of G/S)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1600" b="0" dirty="0"/>
              <a:t>Amount of revenue recognised is the amount allocated to the satisfied performance obligation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1600" b="0" dirty="0"/>
              <a:t>A performance obligation may be satisfied:</a:t>
            </a:r>
          </a:p>
          <a:p>
            <a:pPr lvl="2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600" b="0" dirty="0">
                <a:solidFill>
                  <a:srgbClr val="0070C0"/>
                </a:solidFill>
              </a:rPr>
              <a:t>AT a point in time </a:t>
            </a:r>
            <a:r>
              <a:rPr lang="en-GB" sz="1600" b="0" dirty="0">
                <a:solidFill>
                  <a:schemeClr val="tx1"/>
                </a:solidFill>
              </a:rPr>
              <a:t>– typically with promised goods OR</a:t>
            </a:r>
          </a:p>
          <a:p>
            <a:pPr lvl="2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600" b="0" dirty="0">
                <a:solidFill>
                  <a:srgbClr val="0070C0"/>
                </a:solidFill>
              </a:rPr>
              <a:t>OVER time </a:t>
            </a:r>
            <a:r>
              <a:rPr lang="en-GB" sz="1600" b="0" dirty="0">
                <a:solidFill>
                  <a:schemeClr val="tx1"/>
                </a:solidFill>
              </a:rPr>
              <a:t>– typically with promised services</a:t>
            </a:r>
          </a:p>
          <a:p>
            <a:pPr lvl="2"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 lvl="3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GB" sz="1600" b="0" dirty="0">
                <a:solidFill>
                  <a:schemeClr val="tx1"/>
                </a:solidFill>
              </a:rPr>
              <a:t>If recognised OVER time:  entity recognises the revenue by selecting an appropriate method for measuring progress toward the complete satisfaction of the performance obligation.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29C11EE-0231-4F96-9ADC-1BB7707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4855" y="143891"/>
            <a:ext cx="7200000" cy="540000"/>
          </a:xfrm>
        </p:spPr>
        <p:txBody>
          <a:bodyPr/>
          <a:lstStyle/>
          <a:p>
            <a:r>
              <a:rPr lang="en-GB" sz="2800" dirty="0">
                <a:solidFill>
                  <a:schemeClr val="accent2"/>
                </a:solidFill>
              </a:rPr>
              <a:t>5 step process to recognise revenue</a:t>
            </a:r>
          </a:p>
        </p:txBody>
      </p:sp>
    </p:spTree>
    <p:extLst>
      <p:ext uri="{BB962C8B-B14F-4D97-AF65-F5344CB8AC3E}">
        <p14:creationId xmlns:p14="http://schemas.microsoft.com/office/powerpoint/2010/main" val="1856626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solidFill>
                  <a:schemeClr val="accent2"/>
                </a:solidFill>
              </a:rPr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37336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When does ‘control’ of goods pass from buyer to seller?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rgbClr val="0070C0"/>
                </a:solidFill>
              </a:rPr>
              <a:t>A sandwich ?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rgbClr val="0070C0"/>
                </a:solidFill>
              </a:rPr>
              <a:t>A ship on the sea ?</a:t>
            </a:r>
          </a:p>
        </p:txBody>
      </p:sp>
    </p:spTree>
    <p:extLst>
      <p:ext uri="{BB962C8B-B14F-4D97-AF65-F5344CB8AC3E}">
        <p14:creationId xmlns:p14="http://schemas.microsoft.com/office/powerpoint/2010/main" val="38357061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solidFill>
                  <a:schemeClr val="accent2"/>
                </a:solidFill>
              </a:rPr>
              <a:t>Step 5: Let’s think about “performance” 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37336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Goods &amp; Services are an asset (even if only momentarily) when they are received &amp; used</a:t>
            </a:r>
            <a:br>
              <a:rPr lang="en-GB" b="0" dirty="0">
                <a:solidFill>
                  <a:schemeClr val="tx1"/>
                </a:solidFill>
              </a:rPr>
            </a:b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‘</a:t>
            </a:r>
            <a:r>
              <a:rPr lang="en-GB" b="0" dirty="0">
                <a:solidFill>
                  <a:srgbClr val="0070C0"/>
                </a:solidFill>
              </a:rPr>
              <a:t>Control</a:t>
            </a:r>
            <a:r>
              <a:rPr lang="en-GB" b="0" dirty="0">
                <a:solidFill>
                  <a:schemeClr val="tx1"/>
                </a:solidFill>
              </a:rPr>
              <a:t>’:  refers to the ability to direct the use of and obtain substantially all the benefits of the assets &amp; to be able to protect/prevent the use of others in relation to those benefits</a:t>
            </a:r>
            <a:br>
              <a:rPr lang="en-GB" b="0" dirty="0">
                <a:solidFill>
                  <a:schemeClr val="tx1"/>
                </a:solidFill>
              </a:rPr>
            </a:br>
            <a:endParaRPr lang="en-GB" b="0" dirty="0">
              <a:solidFill>
                <a:schemeClr val="tx1"/>
              </a:solidFill>
            </a:endParaRP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b="0" dirty="0"/>
              <a:t> </a:t>
            </a:r>
            <a:r>
              <a:rPr lang="en-GB" b="0" dirty="0">
                <a:solidFill>
                  <a:schemeClr val="accent3"/>
                </a:solidFill>
              </a:rPr>
              <a:t>Factors that MAY indicate a transfer of control:</a:t>
            </a:r>
          </a:p>
          <a:p>
            <a:pPr marL="588074" lvl="2" indent="-300038">
              <a:lnSpc>
                <a:spcPct val="120000"/>
              </a:lnSpc>
              <a:buFont typeface="+mj-lt"/>
              <a:buAutoNum type="romanLcPeriod"/>
            </a:pPr>
            <a:r>
              <a:rPr lang="en-GB" b="0" dirty="0">
                <a:solidFill>
                  <a:schemeClr val="accent3"/>
                </a:solidFill>
              </a:rPr>
              <a:t>Point at which the entity is entitled to payment</a:t>
            </a:r>
          </a:p>
          <a:p>
            <a:pPr marL="588074" lvl="2" indent="-300038">
              <a:lnSpc>
                <a:spcPct val="120000"/>
              </a:lnSpc>
              <a:buFont typeface="+mj-lt"/>
              <a:buAutoNum type="romanLcPeriod"/>
            </a:pPr>
            <a:r>
              <a:rPr lang="en-GB" b="0" dirty="0">
                <a:solidFill>
                  <a:schemeClr val="accent3"/>
                </a:solidFill>
              </a:rPr>
              <a:t>Legal title transfers</a:t>
            </a:r>
          </a:p>
          <a:p>
            <a:pPr marL="588074" lvl="2" indent="-300038">
              <a:lnSpc>
                <a:spcPct val="120000"/>
              </a:lnSpc>
              <a:buFont typeface="+mj-lt"/>
              <a:buAutoNum type="romanLcPeriod"/>
            </a:pPr>
            <a:r>
              <a:rPr lang="en-GB" b="0" dirty="0">
                <a:solidFill>
                  <a:schemeClr val="accent3"/>
                </a:solidFill>
              </a:rPr>
              <a:t>Transfer of physical possession of an asset except for under consignment (where entity maintains control but not physical possession)</a:t>
            </a:r>
          </a:p>
          <a:p>
            <a:pPr marL="588074" lvl="2" indent="-300038">
              <a:lnSpc>
                <a:spcPct val="120000"/>
              </a:lnSpc>
              <a:buFont typeface="+mj-lt"/>
              <a:buAutoNum type="romanLcPeriod"/>
            </a:pPr>
            <a:r>
              <a:rPr lang="en-GB" b="0" dirty="0">
                <a:solidFill>
                  <a:schemeClr val="accent3"/>
                </a:solidFill>
              </a:rPr>
              <a:t>Transfer of risks &amp; rewards of ownership</a:t>
            </a:r>
          </a:p>
          <a:p>
            <a:pPr marL="588074" lvl="2" indent="-300038">
              <a:lnSpc>
                <a:spcPct val="120000"/>
              </a:lnSpc>
              <a:buFont typeface="+mj-lt"/>
              <a:buAutoNum type="romanLcPeriod"/>
            </a:pPr>
            <a:r>
              <a:rPr lang="en-GB" b="0" dirty="0">
                <a:solidFill>
                  <a:schemeClr val="accent3"/>
                </a:solidFill>
              </a:rPr>
              <a:t>Customer has accepted the asset</a:t>
            </a:r>
          </a:p>
        </p:txBody>
      </p:sp>
    </p:spTree>
    <p:extLst>
      <p:ext uri="{BB962C8B-B14F-4D97-AF65-F5344CB8AC3E}">
        <p14:creationId xmlns:p14="http://schemas.microsoft.com/office/powerpoint/2010/main" val="8800141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2"/>
                </a:solidFill>
              </a:rPr>
              <a:t>Consignment Arrangements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328093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When an entity delivers goods to another entity for sale to end customers, the entity should evaluate whether the other party has obtained </a:t>
            </a:r>
            <a:r>
              <a:rPr lang="en-GB" b="0" dirty="0">
                <a:solidFill>
                  <a:srgbClr val="0070C0"/>
                </a:solidFill>
              </a:rPr>
              <a:t>CONTROL</a:t>
            </a:r>
            <a:r>
              <a:rPr lang="en-GB" b="0" dirty="0">
                <a:solidFill>
                  <a:schemeClr val="tx1"/>
                </a:solidFill>
              </a:rPr>
              <a:t> of the goods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If the other party has not obtained control of the goods: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/>
              <a:t>Goods held in a consignment arrangement &amp; should </a:t>
            </a:r>
            <a:r>
              <a:rPr lang="en-GB" dirty="0">
                <a:solidFill>
                  <a:schemeClr val="accent2"/>
                </a:solidFill>
              </a:rPr>
              <a:t>NOT</a:t>
            </a:r>
            <a:r>
              <a:rPr lang="en-GB" b="0" dirty="0"/>
              <a:t> recognise revenue upon delivery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/>
              <a:t> Revenue should only be recognised when control is transferred to the customer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GB" b="0" dirty="0"/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Indicators of a ‘</a:t>
            </a:r>
            <a:r>
              <a:rPr lang="en-GB" dirty="0">
                <a:solidFill>
                  <a:schemeClr val="accent2"/>
                </a:solidFill>
              </a:rPr>
              <a:t>consignment arrangement</a:t>
            </a:r>
            <a:r>
              <a:rPr lang="en-GB" b="0" dirty="0">
                <a:solidFill>
                  <a:schemeClr val="tx1"/>
                </a:solidFill>
              </a:rPr>
              <a:t>’: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b="0" dirty="0"/>
              <a:t> Product controlled by entity until a specified event occurs (e.g. the final sale of the goods to the end customer) or until a specified period expires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b="0" dirty="0"/>
              <a:t> The entity is able to require the return of the goods or transfer the goods to a third party 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b="0" dirty="0"/>
              <a:t> The dealer does not have an unconditional obligation to pay for the product (although it may be required to pay a deposit)</a:t>
            </a:r>
          </a:p>
        </p:txBody>
      </p:sp>
    </p:spTree>
    <p:extLst>
      <p:ext uri="{BB962C8B-B14F-4D97-AF65-F5344CB8AC3E}">
        <p14:creationId xmlns:p14="http://schemas.microsoft.com/office/powerpoint/2010/main" val="11835180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700" dirty="0">
                <a:solidFill>
                  <a:schemeClr val="accent2"/>
                </a:solidFill>
              </a:rPr>
              <a:t>Warranties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961" y="1381469"/>
            <a:ext cx="8727541" cy="4593817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r>
              <a:rPr lang="en-GB" sz="1800" b="0" dirty="0"/>
              <a:t>Warranties are frequently included in arrangements to sell G/S whether explicitly stated or implied by the past business practices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b="0" dirty="0"/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b="0" dirty="0"/>
              <a:t>2 types of warranty that should be accounted for differently: </a:t>
            </a:r>
          </a:p>
          <a:p>
            <a:pPr lvl="2">
              <a:lnSpc>
                <a:spcPct val="100000"/>
              </a:lnSpc>
            </a:pPr>
            <a:r>
              <a:rPr lang="en-GB" sz="1800" b="0" dirty="0">
                <a:solidFill>
                  <a:schemeClr val="tx1"/>
                </a:solidFill>
              </a:rPr>
              <a:t>(1) Service-type warranties and </a:t>
            </a:r>
          </a:p>
          <a:p>
            <a:pPr lvl="2">
              <a:lnSpc>
                <a:spcPct val="100000"/>
              </a:lnSpc>
            </a:pPr>
            <a:r>
              <a:rPr lang="en-GB" sz="1800" b="0" dirty="0">
                <a:solidFill>
                  <a:schemeClr val="tx1"/>
                </a:solidFill>
              </a:rPr>
              <a:t>(2) Assurance type warranties</a:t>
            </a:r>
          </a:p>
        </p:txBody>
      </p:sp>
    </p:spTree>
    <p:extLst>
      <p:ext uri="{BB962C8B-B14F-4D97-AF65-F5344CB8AC3E}">
        <p14:creationId xmlns:p14="http://schemas.microsoft.com/office/powerpoint/2010/main" val="673349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93026A-D229-7646-BAA2-23BCD5D1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0391"/>
            <a:ext cx="7200001" cy="540000"/>
          </a:xfrm>
        </p:spPr>
        <p:txBody>
          <a:bodyPr/>
          <a:lstStyle/>
          <a:p>
            <a:r>
              <a:rPr lang="fr-FR" sz="3200" dirty="0">
                <a:solidFill>
                  <a:schemeClr val="accent2"/>
                </a:solidFill>
              </a:rPr>
              <a:t>Session 3:  </a:t>
            </a:r>
            <a:r>
              <a:rPr lang="fr-FR" sz="3200" dirty="0" err="1">
                <a:solidFill>
                  <a:schemeClr val="accent2"/>
                </a:solidFill>
              </a:rPr>
              <a:t>Income</a:t>
            </a:r>
            <a:r>
              <a:rPr lang="fr-FR" sz="3200" dirty="0">
                <a:solidFill>
                  <a:schemeClr val="accent2"/>
                </a:solidFill>
              </a:rPr>
              <a:t> </a:t>
            </a:r>
            <a:r>
              <a:rPr lang="fr-FR" sz="3200" dirty="0" err="1">
                <a:solidFill>
                  <a:schemeClr val="accent2"/>
                </a:solidFill>
              </a:rPr>
              <a:t>statement</a:t>
            </a:r>
            <a:endParaRPr lang="fr-FR" sz="3200" dirty="0">
              <a:solidFill>
                <a:schemeClr val="accent2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F230F6-36B8-4110-93B6-60431FA96E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1400175"/>
            <a:ext cx="9144000" cy="4883179"/>
          </a:xfrm>
        </p:spPr>
        <p:txBody>
          <a:bodyPr/>
          <a:lstStyle/>
          <a:p>
            <a:r>
              <a:rPr lang="en-GB" sz="2000" b="0" dirty="0">
                <a:solidFill>
                  <a:schemeClr val="tx1"/>
                </a:solidFill>
              </a:rPr>
              <a:t>Introduction to income statement</a:t>
            </a:r>
          </a:p>
          <a:p>
            <a:r>
              <a:rPr lang="en-GB" sz="2000" b="0" dirty="0">
                <a:solidFill>
                  <a:schemeClr val="tx1"/>
                </a:solidFill>
              </a:rPr>
              <a:t>Revenue (IFRS 15)</a:t>
            </a:r>
          </a:p>
          <a:p>
            <a:r>
              <a:rPr lang="en-GB" sz="2000" b="0" dirty="0">
                <a:solidFill>
                  <a:schemeClr val="tx1"/>
                </a:solidFill>
              </a:rPr>
              <a:t>Share-based payments (IFRS 2)</a:t>
            </a:r>
          </a:p>
        </p:txBody>
      </p:sp>
    </p:spTree>
    <p:extLst>
      <p:ext uri="{BB962C8B-B14F-4D97-AF65-F5344CB8AC3E}">
        <p14:creationId xmlns:p14="http://schemas.microsoft.com/office/powerpoint/2010/main" val="39947493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700" dirty="0">
                <a:solidFill>
                  <a:schemeClr val="accent2"/>
                </a:solidFill>
              </a:rPr>
              <a:t>1. Service-type warranty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822" y="1046492"/>
            <a:ext cx="8176184" cy="5191346"/>
          </a:xfrm>
        </p:spPr>
        <p:txBody>
          <a:bodyPr>
            <a:normAutofit fontScale="92500" lnSpcReduction="10000"/>
          </a:bodyPr>
          <a:lstStyle/>
          <a:p>
            <a:pPr lvl="1">
              <a:lnSpc>
                <a:spcPct val="120000"/>
              </a:lnSpc>
            </a:pPr>
            <a:r>
              <a:rPr lang="en-GB" sz="1700" b="0" dirty="0"/>
              <a:t>Warranties that provide an additional service to the customer in addition to the assurance that the G/S is as specified in the contract</a:t>
            </a:r>
          </a:p>
          <a:p>
            <a:pPr lvl="1">
              <a:lnSpc>
                <a:spcPct val="120000"/>
              </a:lnSpc>
            </a:pPr>
            <a:endParaRPr lang="en-GB" sz="1700" b="0" dirty="0"/>
          </a:p>
          <a:p>
            <a:pPr lvl="1">
              <a:lnSpc>
                <a:spcPct val="120000"/>
              </a:lnSpc>
            </a:pPr>
            <a:r>
              <a:rPr lang="en-GB" sz="1700" b="0" dirty="0"/>
              <a:t>Indicators:</a:t>
            </a:r>
          </a:p>
          <a:p>
            <a:pPr marL="2857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700" b="0" dirty="0"/>
              <a:t>Customer has option to purchase warranty separately</a:t>
            </a:r>
          </a:p>
          <a:p>
            <a:pPr marL="2857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700" b="0" dirty="0"/>
              <a:t>Warranty provides a service beyond fixing defects which exist at time of sale</a:t>
            </a:r>
          </a:p>
          <a:p>
            <a:pPr lvl="2">
              <a:lnSpc>
                <a:spcPct val="120000"/>
              </a:lnSpc>
            </a:pPr>
            <a:endParaRPr lang="en-GB" sz="1700" b="0" dirty="0"/>
          </a:p>
          <a:p>
            <a:pPr lvl="1">
              <a:lnSpc>
                <a:spcPct val="120000"/>
              </a:lnSpc>
            </a:pPr>
            <a:r>
              <a:rPr lang="en-GB" sz="1700" b="0" dirty="0"/>
              <a:t>A service-type warranty is a </a:t>
            </a:r>
            <a:r>
              <a:rPr lang="en-GB" sz="1700" b="0" u="sng" dirty="0"/>
              <a:t>distinct</a:t>
            </a:r>
            <a:r>
              <a:rPr lang="en-GB" sz="1700" b="0" dirty="0"/>
              <a:t> service and a </a:t>
            </a:r>
            <a:r>
              <a:rPr lang="en-GB" sz="1700" b="0" u="sng" dirty="0"/>
              <a:t>separate performance obligation</a:t>
            </a:r>
            <a:r>
              <a:rPr lang="en-GB" sz="1700" b="0" dirty="0"/>
              <a:t>, therefore:</a:t>
            </a:r>
          </a:p>
          <a:p>
            <a:pPr marL="2857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700" b="0" dirty="0"/>
              <a:t>Using the estimated stand-alone selling price of the warranty, the entity must allocate a portion of the transaction price to the warranty</a:t>
            </a:r>
          </a:p>
          <a:p>
            <a:pPr marL="2857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700" b="0" dirty="0"/>
              <a:t>The allocated transaction price is recognised as revenue over the period that the warranty service is provided</a:t>
            </a:r>
          </a:p>
          <a:p>
            <a:pPr lvl="2">
              <a:lnSpc>
                <a:spcPct val="120000"/>
              </a:lnSpc>
            </a:pPr>
            <a:endParaRPr lang="en-GB" sz="1275" b="0" dirty="0"/>
          </a:p>
          <a:p>
            <a:pPr lvl="2"/>
            <a:endParaRPr lang="en-GB" sz="1275" dirty="0"/>
          </a:p>
          <a:p>
            <a:pPr lvl="2"/>
            <a:endParaRPr lang="en-GB" sz="1275" dirty="0"/>
          </a:p>
          <a:p>
            <a:pPr lvl="2"/>
            <a:endParaRPr lang="en-GB" sz="1275" dirty="0"/>
          </a:p>
        </p:txBody>
      </p:sp>
    </p:spTree>
    <p:extLst>
      <p:ext uri="{BB962C8B-B14F-4D97-AF65-F5344CB8AC3E}">
        <p14:creationId xmlns:p14="http://schemas.microsoft.com/office/powerpoint/2010/main" val="34678044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700" dirty="0">
                <a:solidFill>
                  <a:schemeClr val="accent2"/>
                </a:solidFill>
              </a:rPr>
              <a:t>(2) Assurance-type warranty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1768" y="1100813"/>
            <a:ext cx="8357254" cy="5444841"/>
          </a:xfrm>
        </p:spPr>
        <p:txBody>
          <a:bodyPr>
            <a:normAutofit fontScale="85000" lnSpcReduction="20000"/>
          </a:bodyPr>
          <a:lstStyle/>
          <a:p>
            <a:pPr lvl="1">
              <a:lnSpc>
                <a:spcPct val="120000"/>
              </a:lnSpc>
            </a:pPr>
            <a:r>
              <a:rPr lang="en-GB" b="0" dirty="0"/>
              <a:t>Warranties that promise customer that the delivered G/S is as specified in the contract</a:t>
            </a:r>
          </a:p>
          <a:p>
            <a:pPr lvl="1">
              <a:lnSpc>
                <a:spcPct val="120000"/>
              </a:lnSpc>
            </a:pPr>
            <a:endParaRPr lang="en-GB" b="0" dirty="0"/>
          </a:p>
          <a:p>
            <a:pPr lvl="1">
              <a:lnSpc>
                <a:spcPct val="120000"/>
              </a:lnSpc>
            </a:pPr>
            <a:r>
              <a:rPr lang="en-GB" b="0" dirty="0"/>
              <a:t>An assurance-type warranty does not provide an additional G/S to the customer</a:t>
            </a:r>
          </a:p>
          <a:p>
            <a:pPr lvl="1">
              <a:lnSpc>
                <a:spcPct val="120000"/>
              </a:lnSpc>
            </a:pPr>
            <a:endParaRPr lang="en-GB" b="0" dirty="0"/>
          </a:p>
          <a:p>
            <a:pPr lvl="1">
              <a:lnSpc>
                <a:spcPct val="120000"/>
              </a:lnSpc>
            </a:pPr>
            <a:r>
              <a:rPr lang="en-GB" b="0" dirty="0"/>
              <a:t>An assurance-type warranty is </a:t>
            </a:r>
            <a:r>
              <a:rPr lang="en-GB" u="sng" dirty="0"/>
              <a:t>not</a:t>
            </a:r>
            <a:r>
              <a:rPr lang="en-GB" b="0" dirty="0"/>
              <a:t> a separate performance obligation - it is effectively a guarantee of quality</a:t>
            </a:r>
          </a:p>
          <a:p>
            <a:pPr lvl="1">
              <a:lnSpc>
                <a:spcPct val="120000"/>
              </a:lnSpc>
            </a:pPr>
            <a:endParaRPr lang="en-GB" b="0" dirty="0"/>
          </a:p>
          <a:p>
            <a:pPr lvl="1">
              <a:lnSpc>
                <a:spcPct val="120000"/>
              </a:lnSpc>
            </a:pPr>
            <a:r>
              <a:rPr lang="en-GB" b="0" dirty="0"/>
              <a:t>Assurance-type warranties are accounted for as warranty obligations under IAS 37 (Provisions, Contingent Liabilities &amp; Contingent Assets)</a:t>
            </a:r>
          </a:p>
          <a:p>
            <a:pPr lvl="2">
              <a:lnSpc>
                <a:spcPct val="120000"/>
              </a:lnSpc>
            </a:pPr>
            <a:endParaRPr lang="en-GB" sz="1275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endParaRPr lang="en-GB" sz="1275" b="0" dirty="0">
              <a:solidFill>
                <a:schemeClr val="tx1"/>
              </a:solidFill>
            </a:endParaRPr>
          </a:p>
          <a:p>
            <a:pPr lvl="2"/>
            <a:endParaRPr lang="en-GB" sz="1275" dirty="0"/>
          </a:p>
        </p:txBody>
      </p:sp>
    </p:spTree>
    <p:extLst>
      <p:ext uri="{BB962C8B-B14F-4D97-AF65-F5344CB8AC3E}">
        <p14:creationId xmlns:p14="http://schemas.microsoft.com/office/powerpoint/2010/main" val="30265035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Onerous Contracts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348" y="1073654"/>
            <a:ext cx="8147304" cy="387859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1800" b="0" dirty="0">
                <a:solidFill>
                  <a:schemeClr val="tx1"/>
                </a:solidFill>
              </a:rPr>
              <a:t>An onerous contract is where the unavoidable costs of meeting the obligations of a contract, exceed the economic benefits expected to be received under it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800" b="0" dirty="0">
                <a:solidFill>
                  <a:schemeClr val="tx1"/>
                </a:solidFill>
              </a:rPr>
              <a:t>Accounted for under IAS 37 (Provisions, Contingent Liabilities &amp; Contingent Assets)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b="0" dirty="0"/>
              <a:t> R</a:t>
            </a:r>
            <a:r>
              <a:rPr lang="en-GB" sz="1800" b="0" dirty="0">
                <a:solidFill>
                  <a:schemeClr val="tx1"/>
                </a:solidFill>
              </a:rPr>
              <a:t>ecognise a liability for expected losses on contract</a:t>
            </a:r>
          </a:p>
        </p:txBody>
      </p:sp>
    </p:spTree>
    <p:extLst>
      <p:ext uri="{BB962C8B-B14F-4D97-AF65-F5344CB8AC3E}">
        <p14:creationId xmlns:p14="http://schemas.microsoft.com/office/powerpoint/2010/main" val="14410878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Quiz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348" y="1073654"/>
            <a:ext cx="8147304" cy="3878592"/>
          </a:xfrm>
        </p:spPr>
        <p:txBody>
          <a:bodyPr>
            <a:noAutofit/>
          </a:bodyPr>
          <a:lstStyle/>
          <a:p>
            <a:pPr algn="just"/>
            <a:r>
              <a:rPr lang="en-GB" sz="1600" b="0" dirty="0" err="1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XCalc</a:t>
            </a:r>
            <a:r>
              <a:rPr lang="en-GB" sz="1600" b="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Ltd is a retailer which sells scientific calculators to schools</a:t>
            </a:r>
          </a:p>
          <a:p>
            <a:pPr algn="just"/>
            <a:r>
              <a:rPr lang="en-GB" sz="1600" b="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On the </a:t>
            </a:r>
            <a:r>
              <a:rPr lang="en-GB" sz="16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21</a:t>
            </a:r>
            <a:r>
              <a:rPr lang="en-GB" sz="1600" baseline="300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st</a:t>
            </a:r>
            <a:r>
              <a:rPr lang="en-GB" sz="16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December 2020</a:t>
            </a:r>
            <a:r>
              <a:rPr lang="en-GB" sz="1600" b="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600" b="0" dirty="0" err="1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XCalc</a:t>
            </a:r>
            <a:r>
              <a:rPr lang="en-GB" sz="1600" b="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receives a written order from a school for scientific calculators with a total retail value of €20,000</a:t>
            </a:r>
          </a:p>
          <a:p>
            <a:pPr algn="just"/>
            <a:r>
              <a:rPr lang="en-GB" sz="1600" b="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cost of the inventory of calculators necessary to fulfil the order is €15,000 to </a:t>
            </a:r>
            <a:r>
              <a:rPr lang="en-GB" sz="1600" b="0" dirty="0" err="1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XCalc</a:t>
            </a:r>
            <a:endParaRPr lang="en-GB" sz="1600" b="0" dirty="0">
              <a:solidFill>
                <a:schemeClr val="tx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GB" sz="1600" b="0" dirty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GB" sz="1600" b="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ue to Christmas break, calculators not delivered until </a:t>
            </a:r>
            <a:r>
              <a:rPr lang="en-GB" sz="16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GB" sz="1600" baseline="300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rd</a:t>
            </a:r>
            <a:r>
              <a:rPr lang="en-GB" sz="16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January 2021</a:t>
            </a:r>
            <a:endParaRPr lang="en-GB" sz="1600" b="0" dirty="0">
              <a:solidFill>
                <a:schemeClr val="tx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GB" sz="1600" b="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school paid for the order on </a:t>
            </a:r>
            <a:r>
              <a:rPr lang="en-GB" sz="16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GB" sz="1600" baseline="300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GB" sz="16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January 2021</a:t>
            </a:r>
          </a:p>
          <a:p>
            <a:pPr algn="just"/>
            <a:endParaRPr lang="en-GB" sz="1600" b="0" dirty="0">
              <a:solidFill>
                <a:schemeClr val="tx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GB" sz="1600" dirty="0">
                <a:solidFill>
                  <a:srgbClr val="0070C0"/>
                </a:solidFill>
                <a:effectLst/>
                <a:latin typeface="+mj-lt"/>
                <a:ea typeface="Calibri" panose="020F0502020204030204" pitchFamily="34" charset="0"/>
              </a:rPr>
              <a:t>How would the above sale be reflected in financial statements of </a:t>
            </a:r>
            <a:r>
              <a:rPr lang="en-GB" sz="1600" dirty="0" err="1">
                <a:solidFill>
                  <a:srgbClr val="0070C0"/>
                </a:solidFill>
                <a:effectLst/>
                <a:latin typeface="+mj-lt"/>
                <a:ea typeface="Calibri" panose="020F0502020204030204" pitchFamily="34" charset="0"/>
              </a:rPr>
              <a:t>Xcalc</a:t>
            </a:r>
            <a:r>
              <a:rPr lang="en-GB" sz="1600" dirty="0">
                <a:solidFill>
                  <a:srgbClr val="0070C0"/>
                </a:solidFill>
                <a:latin typeface="+mj-lt"/>
                <a:ea typeface="Calibri" panose="020F0502020204030204" pitchFamily="34" charset="0"/>
              </a:rPr>
              <a:t> </a:t>
            </a:r>
            <a:r>
              <a:rPr lang="en-GB" sz="1600" dirty="0">
                <a:solidFill>
                  <a:srgbClr val="0070C0"/>
                </a:solidFill>
                <a:effectLst/>
                <a:latin typeface="+mj-lt"/>
                <a:ea typeface="Calibri" panose="020F0502020204030204" pitchFamily="34" charset="0"/>
              </a:rPr>
              <a:t>for financial year ended 31</a:t>
            </a:r>
            <a:r>
              <a:rPr lang="en-GB" sz="1600" baseline="30000" dirty="0">
                <a:solidFill>
                  <a:srgbClr val="0070C0"/>
                </a:solidFill>
                <a:effectLst/>
                <a:latin typeface="+mj-lt"/>
                <a:ea typeface="Calibri" panose="020F0502020204030204" pitchFamily="34" charset="0"/>
              </a:rPr>
              <a:t>st</a:t>
            </a:r>
            <a:r>
              <a:rPr lang="en-GB" sz="1600" dirty="0">
                <a:solidFill>
                  <a:srgbClr val="0070C0"/>
                </a:solidFill>
                <a:effectLst/>
                <a:latin typeface="+mj-lt"/>
                <a:ea typeface="Calibri" panose="020F0502020204030204" pitchFamily="34" charset="0"/>
              </a:rPr>
              <a:t> December 2020?</a:t>
            </a:r>
            <a:endParaRPr lang="en-GB" sz="1600" dirty="0">
              <a:solidFill>
                <a:srgbClr val="0070C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42566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Answer</a:t>
            </a:r>
          </a:p>
        </p:txBody>
      </p:sp>
    </p:spTree>
    <p:extLst>
      <p:ext uri="{BB962C8B-B14F-4D97-AF65-F5344CB8AC3E}">
        <p14:creationId xmlns:p14="http://schemas.microsoft.com/office/powerpoint/2010/main" val="10554748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en-GB" dirty="0"/>
              <a:t>Share-based payments (IFRS 2)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42202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>
                <a:solidFill>
                  <a:schemeClr val="accent2"/>
                </a:solidFill>
              </a:rPr>
              <a:t>Equity Settled Share-Based Payment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  <a:p>
            <a:pPr>
              <a:lnSpc>
                <a:spcPct val="100000"/>
              </a:lnSpc>
            </a:pPr>
            <a:r>
              <a:rPr lang="en-GB" sz="2400" b="0" dirty="0">
                <a:solidFill>
                  <a:schemeClr val="tx1"/>
                </a:solidFill>
              </a:rPr>
              <a:t>‘Share based payment’ transaction occurs when the entity receives goods or services in return for: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2400" b="0" dirty="0">
                <a:solidFill>
                  <a:schemeClr val="tx1"/>
                </a:solidFill>
              </a:rPr>
              <a:t> Equity instruments </a:t>
            </a:r>
            <a:r>
              <a:rPr lang="en-GB" sz="2400" b="0" u="sng" dirty="0">
                <a:solidFill>
                  <a:schemeClr val="tx1"/>
                </a:solidFill>
              </a:rPr>
              <a:t>OR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GB" sz="2400" b="0" dirty="0">
                <a:solidFill>
                  <a:schemeClr val="tx1"/>
                </a:solidFill>
              </a:rPr>
              <a:t>Incurring a liability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endParaRPr lang="en-GB" sz="24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400" dirty="0">
                <a:solidFill>
                  <a:schemeClr val="accent2"/>
                </a:solidFill>
              </a:rPr>
              <a:t>We only focus on one type of share-based payment </a:t>
            </a:r>
            <a:r>
              <a:rPr lang="en-GB" sz="2400" dirty="0">
                <a:solidFill>
                  <a:schemeClr val="accent2"/>
                </a:solidFill>
                <a:sym typeface="Wingdings" panose="05000000000000000000" pitchFamily="2" charset="2"/>
              </a:rPr>
              <a:t> </a:t>
            </a:r>
            <a:r>
              <a:rPr lang="en-GB" sz="2400" dirty="0">
                <a:solidFill>
                  <a:schemeClr val="accent2"/>
                </a:solidFill>
              </a:rPr>
              <a:t>Equity settled share-based payment: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400" b="0" dirty="0">
                <a:solidFill>
                  <a:schemeClr val="tx1"/>
                </a:solidFill>
              </a:rPr>
              <a:t>company issues own shares in exchange for goods and services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57938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Scope of IFRS2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 </a:t>
            </a:r>
            <a:endParaRPr lang="en-GB" sz="135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Concept of ‘share-based payment’ is broader than employee share options</a:t>
            </a:r>
          </a:p>
          <a:p>
            <a:pPr lvl="0">
              <a:lnSpc>
                <a:spcPct val="120000"/>
              </a:lnSpc>
            </a:pPr>
            <a:endParaRPr lang="en-GB" sz="135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IFRS 2 includes the issuance of share, or rights to shares, in exchange for goods and services</a:t>
            </a:r>
          </a:p>
          <a:p>
            <a:pPr lvl="0">
              <a:lnSpc>
                <a:spcPct val="120000"/>
              </a:lnSpc>
            </a:pPr>
            <a:endParaRPr lang="en-GB" sz="135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E.g.</a:t>
            </a:r>
            <a:endParaRPr lang="en-GB" sz="1350" b="0" dirty="0">
              <a:solidFill>
                <a:schemeClr val="tx1"/>
              </a:solidFill>
            </a:endParaRP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/>
              <a:t>Share appreciation rights</a:t>
            </a:r>
            <a:endParaRPr lang="en-GB" sz="1200" b="0" dirty="0"/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/>
              <a:t>Employee share purchase plans</a:t>
            </a:r>
            <a:endParaRPr lang="en-GB" sz="1200" b="0" dirty="0"/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/>
              <a:t>Issuance of shares (or rights to shares) may depend on market or non-market related conditions</a:t>
            </a:r>
            <a:endParaRPr lang="en-GB" sz="1200" b="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96997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4442" y="180105"/>
            <a:ext cx="7200000" cy="540000"/>
          </a:xfrm>
        </p:spPr>
        <p:txBody>
          <a:bodyPr/>
          <a:lstStyle/>
          <a:p>
            <a:r>
              <a:rPr lang="en-GB" sz="2400" dirty="0">
                <a:solidFill>
                  <a:schemeClr val="accent2"/>
                </a:solidFill>
              </a:rPr>
              <a:t>Equity Settled Share-Based Payments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 </a:t>
            </a:r>
          </a:p>
          <a:p>
            <a:pPr lvl="0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Entity receives goods or services in exchange for its own equity instruments (including shares or share options)</a:t>
            </a:r>
          </a:p>
          <a:p>
            <a:pPr marL="457200" lvl="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e.g. share option schemes offered to company employees</a:t>
            </a:r>
          </a:p>
          <a:p>
            <a:pPr lvl="0"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Typically schemes provide employees with the option of buying shares in the future at a pre-specified price</a:t>
            </a:r>
          </a:p>
          <a:p>
            <a:pPr lvl="0"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sz="3200" b="0" dirty="0">
                <a:solidFill>
                  <a:schemeClr val="tx1"/>
                </a:solidFill>
              </a:rPr>
              <a:t>Goods + services received are measured at their fair value &amp; recorded as an asset or expense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200" b="0" dirty="0">
                <a:solidFill>
                  <a:schemeClr val="accent2"/>
                </a:solidFill>
              </a:rPr>
              <a:t>There is a corresponding increase in equity</a:t>
            </a:r>
          </a:p>
          <a:p>
            <a:pPr lvl="0"/>
            <a:endParaRPr lang="en-GB" b="0" dirty="0">
              <a:solidFill>
                <a:schemeClr val="tx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00740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b="1" dirty="0">
                <a:solidFill>
                  <a:schemeClr val="accent2"/>
                </a:solidFill>
              </a:rPr>
              <a:t>Equity Settled Share-Based Payments</a:t>
            </a:r>
            <a:endParaRPr lang="en-GB" sz="24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GB" sz="1900" dirty="0">
                <a:solidFill>
                  <a:schemeClr val="tx1"/>
                </a:solidFill>
              </a:rPr>
              <a:t>There are 3 important dates: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GB" sz="1900" dirty="0">
                <a:solidFill>
                  <a:srgbClr val="0070C0"/>
                </a:solidFill>
              </a:rPr>
              <a:t>Date of grant </a:t>
            </a:r>
            <a:r>
              <a:rPr lang="en-GB" sz="1900" b="0" dirty="0">
                <a:solidFill>
                  <a:schemeClr val="tx1"/>
                </a:solidFill>
              </a:rPr>
              <a:t>– date at which employees are granted the option at a future point in time.</a:t>
            </a:r>
          </a:p>
          <a:p>
            <a:pPr marL="3429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e.g. company on 1 Jan 2021 grants options to its directors to buy shares at €1.50 per share in the future</a:t>
            </a:r>
          </a:p>
          <a:p>
            <a:pPr marL="3429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1 Jan 2021 is the date of grant of the options</a:t>
            </a:r>
          </a:p>
          <a:p>
            <a:pPr lvl="2">
              <a:lnSpc>
                <a:spcPct val="120000"/>
              </a:lnSpc>
            </a:pPr>
            <a:endParaRPr lang="en-GB" sz="1900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GB" sz="1900" b="0" dirty="0">
                <a:solidFill>
                  <a:schemeClr val="tx1"/>
                </a:solidFill>
              </a:rPr>
              <a:t> </a:t>
            </a:r>
            <a:r>
              <a:rPr lang="en-GB" sz="1900" dirty="0">
                <a:solidFill>
                  <a:srgbClr val="0070C0"/>
                </a:solidFill>
              </a:rPr>
              <a:t>Vesting date </a:t>
            </a:r>
            <a:r>
              <a:rPr lang="en-GB" sz="1900" b="0" dirty="0">
                <a:solidFill>
                  <a:schemeClr val="tx1"/>
                </a:solidFill>
              </a:rPr>
              <a:t>– this is the date on which director/employee qualifies for the option</a:t>
            </a:r>
          </a:p>
          <a:p>
            <a:pPr marL="3429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e.g. the option agreement on 1 Jan 2021 might stipulate that directors have to complete 3 years of service (dating from 1/1/2021)</a:t>
            </a:r>
          </a:p>
          <a:p>
            <a:pPr marL="3429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The vesting date of options would be 1/1/2024</a:t>
            </a:r>
          </a:p>
          <a:p>
            <a:pPr lvl="2">
              <a:lnSpc>
                <a:spcPct val="120000"/>
              </a:lnSpc>
            </a:pPr>
            <a:endParaRPr lang="en-GB" sz="1900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GB" sz="1900" dirty="0">
                <a:solidFill>
                  <a:srgbClr val="0070C0"/>
                </a:solidFill>
              </a:rPr>
              <a:t>Exercise date </a:t>
            </a:r>
            <a:r>
              <a:rPr lang="en-GB" sz="1900" b="0" dirty="0">
                <a:solidFill>
                  <a:schemeClr val="tx1"/>
                </a:solidFill>
              </a:rPr>
              <a:t>– this is the date that the directors/employees exercise their rights under the option agreement to purchase the shares</a:t>
            </a:r>
          </a:p>
          <a:p>
            <a:pPr marL="342900" indent="-342900">
              <a:buFont typeface="+mj-lt"/>
              <a:buAutoNum type="arabicPeriod"/>
            </a:pPr>
            <a:endParaRPr lang="en-GB" sz="165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7812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/>
              <a:t>Introduction to </a:t>
            </a:r>
            <a:r>
              <a:rPr lang="fr-FR" dirty="0" err="1"/>
              <a:t>income</a:t>
            </a:r>
            <a:r>
              <a:rPr lang="fr-FR" dirty="0"/>
              <a:t> </a:t>
            </a:r>
            <a:r>
              <a:rPr lang="fr-FR" dirty="0" err="1"/>
              <a:t>statement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83239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b="1" dirty="0">
                <a:solidFill>
                  <a:schemeClr val="accent2"/>
                </a:solidFill>
              </a:rPr>
              <a:t>Equity Settled Share-Based Payments</a:t>
            </a:r>
            <a:endParaRPr lang="en-GB" sz="24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sz="2000" dirty="0">
                <a:solidFill>
                  <a:srgbClr val="0070C0"/>
                </a:solidFill>
              </a:rPr>
              <a:t>Accounting treatment for ‘equity settled share-based payments’ is controversial topic !</a:t>
            </a:r>
          </a:p>
          <a:p>
            <a:endParaRPr lang="en-GB" sz="2000" b="0" dirty="0">
              <a:solidFill>
                <a:schemeClr val="tx1"/>
              </a:solidFill>
            </a:endParaRPr>
          </a:p>
          <a:p>
            <a:endParaRPr lang="en-GB" sz="2000" b="0" dirty="0">
              <a:solidFill>
                <a:schemeClr val="tx1"/>
              </a:solidFill>
            </a:endParaRPr>
          </a:p>
          <a:p>
            <a:r>
              <a:rPr lang="en-GB" sz="2000" b="0" dirty="0">
                <a:solidFill>
                  <a:schemeClr val="tx1"/>
                </a:solidFill>
              </a:rPr>
              <a:t>Alves (2010) details the different arguments on whether or not ESSBP should be treated as an expense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58173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Why shouldn’t share options be treated as an expense?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237558"/>
          </a:xfrm>
        </p:spPr>
        <p:txBody>
          <a:bodyPr>
            <a:normAutofit fontScale="32500" lnSpcReduction="20000"/>
          </a:bodyPr>
          <a:lstStyle/>
          <a:p>
            <a:pPr lvl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500" b="0" dirty="0">
                <a:solidFill>
                  <a:schemeClr val="tx1"/>
                </a:solidFill>
              </a:rPr>
              <a:t> Does not meet the definition of an expense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IE" sz="3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CFW definition “expense”:  expenses are decreases in assets, or increases in liabilities that result in </a:t>
            </a:r>
            <a:r>
              <a:rPr lang="en-IE" sz="35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decreases</a:t>
            </a:r>
            <a:r>
              <a:rPr lang="en-IE" sz="3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equity other than those relating to distributions to holders of equity claims</a:t>
            </a:r>
            <a:endParaRPr lang="en-GB" sz="3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endParaRPr lang="en-GB" sz="35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500" b="0" dirty="0">
                <a:solidFill>
                  <a:schemeClr val="tx1"/>
                </a:solidFill>
              </a:rPr>
              <a:t> Share options considered to be a capital transaction</a:t>
            </a:r>
          </a:p>
          <a:p>
            <a:pPr lvl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GB" sz="35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500" b="0" dirty="0">
                <a:solidFill>
                  <a:schemeClr val="tx1"/>
                </a:solidFill>
              </a:rPr>
              <a:t> The potential dilution of share options already reflected in the diluted EPS figure</a:t>
            </a:r>
          </a:p>
          <a:p>
            <a:pPr lvl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GB" sz="35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500" b="0" dirty="0">
                <a:solidFill>
                  <a:schemeClr val="tx1"/>
                </a:solidFill>
              </a:rPr>
              <a:t> The cost of share options cannot be estimated reliably</a:t>
            </a:r>
          </a:p>
          <a:p>
            <a:pPr lvl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GB" sz="35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500" b="0" dirty="0">
                <a:solidFill>
                  <a:schemeClr val="tx1"/>
                </a:solidFill>
              </a:rPr>
              <a:t> Expensing share options will damage young companies</a:t>
            </a:r>
          </a:p>
          <a:p>
            <a:pPr marL="342900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3500" b="0" dirty="0">
                <a:solidFill>
                  <a:schemeClr val="tx1"/>
                </a:solidFill>
              </a:rPr>
              <a:t> Deteriorate their income statements</a:t>
            </a:r>
          </a:p>
          <a:p>
            <a:pPr marL="342900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3500" b="0" dirty="0"/>
              <a:t>Make it difficult to raise money</a:t>
            </a:r>
          </a:p>
          <a:p>
            <a:pPr marL="342900" lvl="1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3500" b="0" dirty="0">
                <a:solidFill>
                  <a:schemeClr val="tx1"/>
                </a:solidFill>
              </a:rPr>
              <a:t>Economic consequences for early/growth start-ups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53059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Why should share options be treated as an expense?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b="0" dirty="0">
                <a:solidFill>
                  <a:schemeClr val="tx1"/>
                </a:solidFill>
              </a:rPr>
              <a:t> </a:t>
            </a:r>
          </a:p>
          <a:p>
            <a:pPr lvl="0"/>
            <a:r>
              <a:rPr lang="en-GB" sz="2000" b="0" dirty="0">
                <a:solidFill>
                  <a:schemeClr val="tx1"/>
                </a:solidFill>
              </a:rPr>
              <a:t>Disclosure is not a substitute for recognition</a:t>
            </a:r>
          </a:p>
          <a:p>
            <a:pPr lvl="0">
              <a:buFont typeface="Arial" panose="020B0604020202020204" pitchFamily="34" charset="0"/>
              <a:buChar char="•"/>
            </a:pPr>
            <a:endParaRPr lang="en-GB" sz="2000" b="0" dirty="0">
              <a:solidFill>
                <a:schemeClr val="tx1"/>
              </a:solidFill>
            </a:endParaRPr>
          </a:p>
          <a:p>
            <a:pPr lvl="0"/>
            <a:r>
              <a:rPr lang="en-GB" sz="2000" b="0" dirty="0">
                <a:solidFill>
                  <a:schemeClr val="tx1"/>
                </a:solidFill>
              </a:rPr>
              <a:t>Cost of share options can be measured reliably</a:t>
            </a:r>
          </a:p>
          <a:p>
            <a:pPr lvl="0">
              <a:buFont typeface="Arial" panose="020B0604020202020204" pitchFamily="34" charset="0"/>
              <a:buChar char="•"/>
            </a:pPr>
            <a:endParaRPr lang="en-GB" sz="2000" b="0" dirty="0">
              <a:solidFill>
                <a:schemeClr val="tx1"/>
              </a:solidFill>
            </a:endParaRPr>
          </a:p>
          <a:p>
            <a:pPr lvl="0"/>
            <a:r>
              <a:rPr lang="en-GB" sz="2000" b="0" dirty="0">
                <a:solidFill>
                  <a:schemeClr val="tx1"/>
                </a:solidFill>
              </a:rPr>
              <a:t>Expensing share options will not significantly damage young companies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Investors comfortable with practice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55975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IASB &amp; IFRS 2 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319040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 </a:t>
            </a:r>
            <a:r>
              <a:rPr lang="en-GB" b="0" dirty="0">
                <a:solidFill>
                  <a:schemeClr val="tx1"/>
                </a:solidFill>
              </a:rPr>
              <a:t>Share options should be expensed</a:t>
            </a:r>
            <a:br>
              <a:rPr lang="en-GB" b="0" dirty="0">
                <a:solidFill>
                  <a:schemeClr val="tx1"/>
                </a:solidFill>
              </a:rPr>
            </a:br>
            <a:endParaRPr lang="en-GB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Share options regarded as payment in return for services provided by employees</a:t>
            </a:r>
            <a:br>
              <a:rPr lang="en-GB" b="0" dirty="0">
                <a:solidFill>
                  <a:schemeClr val="tx1"/>
                </a:solidFill>
              </a:rPr>
            </a:br>
            <a:br>
              <a:rPr lang="en-GB" b="0" dirty="0">
                <a:solidFill>
                  <a:schemeClr val="tx1"/>
                </a:solidFill>
              </a:rPr>
            </a:br>
            <a:r>
              <a:rPr lang="en-GB" b="0" dirty="0">
                <a:solidFill>
                  <a:schemeClr val="tx1"/>
                </a:solidFill>
              </a:rPr>
              <a:t>Cost of providing share options is expensed over the vesting period</a:t>
            </a:r>
          </a:p>
          <a:p>
            <a:pPr lvl="0">
              <a:lnSpc>
                <a:spcPct val="120000"/>
              </a:lnSpc>
            </a:pPr>
            <a:br>
              <a:rPr lang="en-GB" b="0" dirty="0">
                <a:solidFill>
                  <a:schemeClr val="tx1"/>
                </a:solidFill>
              </a:rPr>
            </a:br>
            <a:r>
              <a:rPr lang="en-GB" b="0" dirty="0">
                <a:solidFill>
                  <a:schemeClr val="tx1"/>
                </a:solidFill>
              </a:rPr>
              <a:t>Thereby, matching cost incurred with the benefits derived from the employee’s labour</a:t>
            </a:r>
          </a:p>
          <a:p>
            <a:pPr lvl="0">
              <a:lnSpc>
                <a:spcPct val="120000"/>
              </a:lnSpc>
            </a:pPr>
            <a:br>
              <a:rPr lang="en-GB" b="0" dirty="0">
                <a:solidFill>
                  <a:schemeClr val="tx1"/>
                </a:solidFill>
              </a:rPr>
            </a:br>
            <a:r>
              <a:rPr lang="en-GB" b="0" dirty="0">
                <a:solidFill>
                  <a:schemeClr val="tx1"/>
                </a:solidFill>
              </a:rPr>
              <a:t>Cost should be measured at the </a:t>
            </a:r>
            <a:r>
              <a:rPr lang="en-GB" b="0" u="sng" dirty="0">
                <a:solidFill>
                  <a:srgbClr val="0070C0"/>
                </a:solidFill>
              </a:rPr>
              <a:t>fair value</a:t>
            </a:r>
            <a:r>
              <a:rPr lang="en-GB" b="0" dirty="0">
                <a:solidFill>
                  <a:srgbClr val="0070C0"/>
                </a:solidFill>
              </a:rPr>
              <a:t> </a:t>
            </a:r>
            <a:r>
              <a:rPr lang="en-GB" b="0" dirty="0">
                <a:solidFill>
                  <a:schemeClr val="tx1"/>
                </a:solidFill>
              </a:rPr>
              <a:t>of shares/share options </a:t>
            </a:r>
            <a:r>
              <a:rPr lang="en-GB" b="0" u="sng" dirty="0">
                <a:solidFill>
                  <a:srgbClr val="0070C0"/>
                </a:solidFill>
              </a:rPr>
              <a:t>at the date of grant of the options</a:t>
            </a:r>
            <a:endParaRPr lang="en-GB" b="0" dirty="0">
              <a:solidFill>
                <a:srgbClr val="0070C0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77269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Example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029329"/>
          </a:xfrm>
        </p:spPr>
        <p:txBody>
          <a:bodyPr>
            <a:normAutofit fontScale="47500" lnSpcReduction="20000"/>
          </a:bodyPr>
          <a:lstStyle/>
          <a:p>
            <a:r>
              <a:rPr lang="en-GB" b="0" dirty="0">
                <a:solidFill>
                  <a:schemeClr val="tx1"/>
                </a:solidFill>
              </a:rPr>
              <a:t>On 1 January 2021, M plc issued share options, giving each of four executives the right to purchase 25,000 shares at 25 cents a share.  The value of the shares on 1 January 2021 was €1.  A condition of the agreement was that the executive would complete three years of service from 1 January 2021.  The nominal value of the company’s shares was 10 cents.  It should be assumed that the fair value of each share option on 1 January 2021 equals 75 cents.</a:t>
            </a:r>
          </a:p>
          <a:p>
            <a:r>
              <a:rPr lang="en-GB" b="0" dirty="0">
                <a:solidFill>
                  <a:schemeClr val="tx1"/>
                </a:solidFill>
              </a:rPr>
              <a:t>The company’s share price on subsequent dates:</a:t>
            </a:r>
          </a:p>
          <a:p>
            <a:r>
              <a:rPr lang="en-GB" b="0" dirty="0">
                <a:solidFill>
                  <a:schemeClr val="tx1"/>
                </a:solidFill>
              </a:rPr>
              <a:t>1 January 2022 - €1.50</a:t>
            </a:r>
            <a:br>
              <a:rPr lang="en-GB" b="0" dirty="0">
                <a:solidFill>
                  <a:schemeClr val="tx1"/>
                </a:solidFill>
              </a:rPr>
            </a:br>
            <a:r>
              <a:rPr lang="en-GB" b="0" dirty="0">
                <a:solidFill>
                  <a:schemeClr val="tx1"/>
                </a:solidFill>
              </a:rPr>
              <a:t>1 January 2023 - €2</a:t>
            </a:r>
            <a:br>
              <a:rPr lang="en-GB" b="0" dirty="0">
                <a:solidFill>
                  <a:schemeClr val="tx1"/>
                </a:solidFill>
              </a:rPr>
            </a:br>
            <a:r>
              <a:rPr lang="en-GB" b="0" dirty="0">
                <a:solidFill>
                  <a:schemeClr val="tx1"/>
                </a:solidFill>
              </a:rPr>
              <a:t>1 January 2024 - €3</a:t>
            </a:r>
          </a:p>
          <a:p>
            <a:r>
              <a:rPr lang="en-GB" b="0" dirty="0">
                <a:solidFill>
                  <a:schemeClr val="tx1"/>
                </a:solidFill>
              </a:rPr>
              <a:t>REQUIRED:  Outline how the share options should be accounted for by M plc.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49141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2"/>
                </a:solidFill>
              </a:rPr>
              <a:t>Example 1 Solution</a:t>
            </a:r>
            <a:endParaRPr lang="en-GB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2444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What if share options lapse during the vesting period?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endParaRPr lang="en-GB" sz="2000" b="0" dirty="0">
              <a:solidFill>
                <a:schemeClr val="tx1"/>
              </a:solidFill>
            </a:endParaRPr>
          </a:p>
          <a:p>
            <a:pPr lvl="0"/>
            <a:r>
              <a:rPr lang="en-GB" sz="2000" b="0" dirty="0">
                <a:solidFill>
                  <a:schemeClr val="tx1"/>
                </a:solidFill>
              </a:rPr>
              <a:t>Overall effect of IFRS 2 is to expense the fair value (at grant date) of share options </a:t>
            </a:r>
            <a:r>
              <a:rPr lang="en-GB" sz="2000" u="sng" dirty="0">
                <a:solidFill>
                  <a:srgbClr val="0070C0"/>
                </a:solidFill>
              </a:rPr>
              <a:t>that vest</a:t>
            </a:r>
          </a:p>
          <a:p>
            <a:endParaRPr lang="en-GB" sz="2000" b="0" dirty="0">
              <a:solidFill>
                <a:schemeClr val="tx1"/>
              </a:solidFill>
            </a:endParaRPr>
          </a:p>
          <a:p>
            <a:r>
              <a:rPr lang="en-GB" sz="2000" b="0" dirty="0">
                <a:solidFill>
                  <a:schemeClr val="tx1"/>
                </a:solidFill>
              </a:rPr>
              <a:t>See Example 2</a:t>
            </a:r>
          </a:p>
        </p:txBody>
      </p:sp>
    </p:spTree>
    <p:extLst>
      <p:ext uri="{BB962C8B-B14F-4D97-AF65-F5344CB8AC3E}">
        <p14:creationId xmlns:p14="http://schemas.microsoft.com/office/powerpoint/2010/main" val="18210815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2"/>
                </a:solidFill>
              </a:rPr>
              <a:t>Example 2 Solution</a:t>
            </a:r>
            <a:endParaRPr lang="en-GB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600" b="0" dirty="0">
                <a:solidFill>
                  <a:schemeClr val="tx1"/>
                </a:solidFill>
              </a:rPr>
              <a:t>If one of the executives in Example 1 were to leave on 1 Jan 2022, and therefore lose his/her share option rights, the following journals would be required:</a:t>
            </a:r>
          </a:p>
        </p:txBody>
      </p:sp>
    </p:spTree>
    <p:extLst>
      <p:ext uri="{BB962C8B-B14F-4D97-AF65-F5344CB8AC3E}">
        <p14:creationId xmlns:p14="http://schemas.microsoft.com/office/powerpoint/2010/main" val="577731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2"/>
                </a:solidFill>
              </a:rPr>
              <a:t>Example 2 Solution …cont’d</a:t>
            </a:r>
            <a:endParaRPr lang="en-GB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50401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</a:rPr>
              <a:t>What determines the </a:t>
            </a:r>
            <a:r>
              <a:rPr lang="en-GB" u="sng" dirty="0">
                <a:solidFill>
                  <a:schemeClr val="accent2"/>
                </a:solidFill>
              </a:rPr>
              <a:t>fair value</a:t>
            </a:r>
            <a:r>
              <a:rPr lang="en-GB" dirty="0">
                <a:solidFill>
                  <a:schemeClr val="accent2"/>
                </a:solidFill>
              </a:rPr>
              <a:t> of the option at grant date?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b="0" dirty="0">
                <a:solidFill>
                  <a:schemeClr val="tx1"/>
                </a:solidFill>
              </a:rPr>
              <a:t>IFRS 2 requires the fair value of equity instruments granted to be based on market prices, if possible</a:t>
            </a:r>
            <a:br>
              <a:rPr lang="en-GB" sz="2000" b="0" dirty="0">
                <a:solidFill>
                  <a:schemeClr val="tx1"/>
                </a:solidFill>
              </a:rPr>
            </a:br>
            <a:endParaRPr lang="en-GB" sz="2000" b="0" dirty="0">
              <a:solidFill>
                <a:schemeClr val="tx1"/>
              </a:solidFill>
            </a:endParaRPr>
          </a:p>
          <a:p>
            <a:pPr lvl="0"/>
            <a:r>
              <a:rPr lang="en-GB" sz="2000" b="0" dirty="0">
                <a:solidFill>
                  <a:schemeClr val="tx1"/>
                </a:solidFill>
              </a:rPr>
              <a:t>Terms + conditions of equity instruments should be taken into account when determining fair value</a:t>
            </a:r>
            <a:br>
              <a:rPr lang="en-GB" sz="2000" b="0" dirty="0">
                <a:solidFill>
                  <a:schemeClr val="tx1"/>
                </a:solidFill>
              </a:rPr>
            </a:br>
            <a:endParaRPr lang="en-GB" sz="2000" b="0" dirty="0">
              <a:solidFill>
                <a:schemeClr val="tx1"/>
              </a:solidFill>
            </a:endParaRPr>
          </a:p>
          <a:p>
            <a:pPr lvl="0"/>
            <a:r>
              <a:rPr lang="en-GB" sz="2000" b="0" dirty="0">
                <a:solidFill>
                  <a:schemeClr val="tx1"/>
                </a:solidFill>
              </a:rPr>
              <a:t>If market prices are not available, fair value should be estimated using a valuation technique to estimate price of equity instrument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803567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chemeClr val="accent2"/>
                </a:solidFill>
              </a:rPr>
              <a:t>Recap: English terminology</a:t>
            </a:r>
          </a:p>
        </p:txBody>
      </p:sp>
      <p:sp>
        <p:nvSpPr>
          <p:cNvPr id="63491" name="Text Box 3"/>
          <p:cNvSpPr txBox="1">
            <a:spLocks noChangeArrowheads="1"/>
          </p:cNvSpPr>
          <p:nvPr/>
        </p:nvSpPr>
        <p:spPr bwMode="auto">
          <a:xfrm>
            <a:off x="1219200" y="2324100"/>
            <a:ext cx="2916238" cy="1868488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Revenues</a:t>
            </a:r>
            <a:b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Sales Revenue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Fee Revenue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Interest Revenue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Rent Revenue</a:t>
            </a:r>
          </a:p>
        </p:txBody>
      </p:sp>
      <p:sp>
        <p:nvSpPr>
          <p:cNvPr id="63492" name="Text Box 4"/>
          <p:cNvSpPr txBox="1">
            <a:spLocks noChangeArrowheads="1"/>
          </p:cNvSpPr>
          <p:nvPr/>
        </p:nvSpPr>
        <p:spPr bwMode="auto">
          <a:xfrm>
            <a:off x="4876800" y="2324100"/>
            <a:ext cx="2971800" cy="3139321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u="sng" dirty="0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Expenses</a:t>
            </a:r>
            <a:br>
              <a:rPr lang="en-US" u="sng" dirty="0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Cost of Goods Sold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Wages Expense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Rent Expense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Interest Expense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Depreciation Expense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Advertising Expense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Insurance Expense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Repair Expense</a:t>
            </a:r>
            <a:b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Income Tax Expense</a:t>
            </a:r>
          </a:p>
        </p:txBody>
      </p:sp>
      <p:sp>
        <p:nvSpPr>
          <p:cNvPr id="63494" name="AutoShape 6"/>
          <p:cNvSpPr>
            <a:spLocks/>
          </p:cNvSpPr>
          <p:nvPr/>
        </p:nvSpPr>
        <p:spPr bwMode="auto">
          <a:xfrm rot="5400000">
            <a:off x="4229100" y="-1333500"/>
            <a:ext cx="609600" cy="6629400"/>
          </a:xfrm>
          <a:prstGeom prst="leftBrace">
            <a:avLst>
              <a:gd name="adj1" fmla="val 90625"/>
              <a:gd name="adj2" fmla="val 50000"/>
            </a:avLst>
          </a:prstGeom>
          <a:noFill/>
          <a:ln w="38100">
            <a:solidFill>
              <a:srgbClr val="FF3300"/>
            </a:solidFill>
            <a:round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wrap="none" anchor="ctr"/>
          <a:lstStyle/>
          <a:p>
            <a:endParaRPr lang="en-IE"/>
          </a:p>
        </p:txBody>
      </p:sp>
      <p:sp>
        <p:nvSpPr>
          <p:cNvPr id="63495" name="Text Box 7"/>
          <p:cNvSpPr txBox="1">
            <a:spLocks noChangeArrowheads="1"/>
          </p:cNvSpPr>
          <p:nvPr/>
        </p:nvSpPr>
        <p:spPr bwMode="auto">
          <a:xfrm>
            <a:off x="2514600" y="1219200"/>
            <a:ext cx="41148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/>
              <a:t>The Income Statement</a:t>
            </a:r>
          </a:p>
        </p:txBody>
      </p:sp>
    </p:spTree>
    <p:extLst>
      <p:ext uri="{BB962C8B-B14F-4D97-AF65-F5344CB8AC3E}">
        <p14:creationId xmlns:p14="http://schemas.microsoft.com/office/powerpoint/2010/main" val="2200900281"/>
      </p:ext>
    </p:extLst>
  </p:cSld>
  <p:clrMapOvr>
    <a:masterClrMapping/>
  </p:clrMapOvr>
  <p:transition>
    <p:strips dir="rd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53701" y="2477739"/>
            <a:ext cx="7543800" cy="1088231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accent2"/>
                </a:solidFill>
              </a:rPr>
              <a:t>IFRS 2 Questions</a:t>
            </a:r>
          </a:p>
        </p:txBody>
      </p:sp>
    </p:spTree>
    <p:extLst>
      <p:ext uri="{BB962C8B-B14F-4D97-AF65-F5344CB8AC3E}">
        <p14:creationId xmlns:p14="http://schemas.microsoft.com/office/powerpoint/2010/main" val="37927296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44855" y="143891"/>
            <a:ext cx="7200000" cy="540000"/>
          </a:xfrm>
        </p:spPr>
        <p:txBody>
          <a:bodyPr/>
          <a:lstStyle/>
          <a:p>
            <a:r>
              <a:rPr lang="en-GB" sz="2800" dirty="0" err="1">
                <a:solidFill>
                  <a:schemeClr val="accent2"/>
                </a:solidFill>
              </a:rPr>
              <a:t>AutoDesk</a:t>
            </a:r>
            <a:r>
              <a:rPr lang="en-GB" sz="2800" dirty="0">
                <a:solidFill>
                  <a:schemeClr val="accent2"/>
                </a:solidFill>
              </a:rPr>
              <a:t> &amp; Ayden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977" y="1113576"/>
            <a:ext cx="8483097" cy="5513561"/>
          </a:xfrm>
        </p:spPr>
        <p:txBody>
          <a:bodyPr>
            <a:noAutofit/>
          </a:bodyPr>
          <a:lstStyle/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endParaRPr lang="en-GB" sz="1200" b="0" dirty="0"/>
          </a:p>
        </p:txBody>
      </p:sp>
    </p:spTree>
    <p:extLst>
      <p:ext uri="{BB962C8B-B14F-4D97-AF65-F5344CB8AC3E}">
        <p14:creationId xmlns:p14="http://schemas.microsoft.com/office/powerpoint/2010/main" val="3080817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8" name="Group 43"/>
          <p:cNvGrpSpPr>
            <a:grpSpLocks/>
          </p:cNvGrpSpPr>
          <p:nvPr/>
        </p:nvGrpSpPr>
        <p:grpSpPr bwMode="auto">
          <a:xfrm>
            <a:off x="2133600" y="1447800"/>
            <a:ext cx="5372100" cy="4419600"/>
            <a:chOff x="1435" y="473"/>
            <a:chExt cx="3246" cy="3697"/>
          </a:xfrm>
        </p:grpSpPr>
        <p:sp>
          <p:nvSpPr>
            <p:cNvPr id="6149" name="AutoShape 5"/>
            <p:cNvSpPr>
              <a:spLocks noChangeArrowheads="1"/>
            </p:cNvSpPr>
            <p:nvPr/>
          </p:nvSpPr>
          <p:spPr bwMode="auto">
            <a:xfrm>
              <a:off x="2616" y="3634"/>
              <a:ext cx="1926" cy="267"/>
            </a:xfrm>
            <a:prstGeom prst="roundRect">
              <a:avLst>
                <a:gd name="adj" fmla="val 16667"/>
              </a:avLst>
            </a:prstGeom>
            <a:solidFill>
              <a:srgbClr val="E4CA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50" name="AutoShape 6"/>
            <p:cNvSpPr>
              <a:spLocks noChangeArrowheads="1"/>
            </p:cNvSpPr>
            <p:nvPr/>
          </p:nvSpPr>
          <p:spPr bwMode="auto">
            <a:xfrm>
              <a:off x="2616" y="1244"/>
              <a:ext cx="1931" cy="268"/>
            </a:xfrm>
            <a:prstGeom prst="roundRect">
              <a:avLst>
                <a:gd name="adj" fmla="val 16667"/>
              </a:avLst>
            </a:prstGeom>
            <a:solidFill>
              <a:srgbClr val="E4CA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51" name="AutoShape 7"/>
            <p:cNvSpPr>
              <a:spLocks noChangeArrowheads="1"/>
            </p:cNvSpPr>
            <p:nvPr/>
          </p:nvSpPr>
          <p:spPr bwMode="auto">
            <a:xfrm>
              <a:off x="2631" y="1726"/>
              <a:ext cx="1911" cy="269"/>
            </a:xfrm>
            <a:prstGeom prst="roundRect">
              <a:avLst>
                <a:gd name="adj" fmla="val 16667"/>
              </a:avLst>
            </a:prstGeom>
            <a:solidFill>
              <a:srgbClr val="E4CA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52" name="Text Box 8"/>
            <p:cNvSpPr txBox="1">
              <a:spLocks noChangeArrowheads="1"/>
            </p:cNvSpPr>
            <p:nvPr/>
          </p:nvSpPr>
          <p:spPr bwMode="auto">
            <a:xfrm>
              <a:off x="3575" y="1743"/>
              <a:ext cx="1089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sz="1350" b="1" i="1">
                  <a:latin typeface="Arial" charset="0"/>
                  <a:cs typeface="Arial" charset="0"/>
                </a:rPr>
                <a:t>less</a:t>
              </a:r>
            </a:p>
          </p:txBody>
        </p:sp>
        <p:sp>
          <p:nvSpPr>
            <p:cNvPr id="6153" name="AutoShape 9"/>
            <p:cNvSpPr>
              <a:spLocks noChangeArrowheads="1"/>
            </p:cNvSpPr>
            <p:nvPr/>
          </p:nvSpPr>
          <p:spPr bwMode="auto">
            <a:xfrm>
              <a:off x="2622" y="2197"/>
              <a:ext cx="1920" cy="268"/>
            </a:xfrm>
            <a:prstGeom prst="roundRect">
              <a:avLst>
                <a:gd name="adj" fmla="val 16667"/>
              </a:avLst>
            </a:prstGeom>
            <a:solidFill>
              <a:srgbClr val="E4CA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54" name="Text Box 10"/>
            <p:cNvSpPr txBox="1">
              <a:spLocks noChangeArrowheads="1"/>
            </p:cNvSpPr>
            <p:nvPr/>
          </p:nvSpPr>
          <p:spPr bwMode="auto">
            <a:xfrm>
              <a:off x="3572" y="2228"/>
              <a:ext cx="1093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sz="1350" b="1" i="1">
                  <a:latin typeface="Arial" charset="0"/>
                  <a:cs typeface="Arial" charset="0"/>
                </a:rPr>
                <a:t>equals</a:t>
              </a:r>
            </a:p>
          </p:txBody>
        </p:sp>
        <p:sp>
          <p:nvSpPr>
            <p:cNvPr id="6155" name="AutoShape 11"/>
            <p:cNvSpPr>
              <a:spLocks noChangeArrowheads="1"/>
            </p:cNvSpPr>
            <p:nvPr/>
          </p:nvSpPr>
          <p:spPr bwMode="auto">
            <a:xfrm>
              <a:off x="2616" y="2675"/>
              <a:ext cx="1926" cy="267"/>
            </a:xfrm>
            <a:prstGeom prst="roundRect">
              <a:avLst>
                <a:gd name="adj" fmla="val 16667"/>
              </a:avLst>
            </a:prstGeom>
            <a:solidFill>
              <a:srgbClr val="E4CA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56" name="Text Box 12"/>
            <p:cNvSpPr txBox="1">
              <a:spLocks noChangeArrowheads="1"/>
            </p:cNvSpPr>
            <p:nvPr/>
          </p:nvSpPr>
          <p:spPr bwMode="auto">
            <a:xfrm>
              <a:off x="3584" y="2699"/>
              <a:ext cx="1084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sz="1350" b="1" i="1">
                  <a:latin typeface="Arial" charset="0"/>
                  <a:cs typeface="Arial" charset="0"/>
                </a:rPr>
                <a:t>less</a:t>
              </a:r>
            </a:p>
          </p:txBody>
        </p:sp>
        <p:sp>
          <p:nvSpPr>
            <p:cNvPr id="6157" name="AutoShape 13"/>
            <p:cNvSpPr>
              <a:spLocks noChangeArrowheads="1"/>
            </p:cNvSpPr>
            <p:nvPr/>
          </p:nvSpPr>
          <p:spPr bwMode="auto">
            <a:xfrm>
              <a:off x="2612" y="3157"/>
              <a:ext cx="1932" cy="268"/>
            </a:xfrm>
            <a:prstGeom prst="roundRect">
              <a:avLst>
                <a:gd name="adj" fmla="val 16667"/>
              </a:avLst>
            </a:prstGeom>
            <a:solidFill>
              <a:srgbClr val="E4CA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58" name="Text Box 14"/>
            <p:cNvSpPr txBox="1">
              <a:spLocks noChangeArrowheads="1"/>
            </p:cNvSpPr>
            <p:nvPr/>
          </p:nvSpPr>
          <p:spPr bwMode="auto">
            <a:xfrm>
              <a:off x="3574" y="3179"/>
              <a:ext cx="1096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sz="1350" b="1" i="1" dirty="0">
                  <a:latin typeface="Arial" charset="0"/>
                  <a:cs typeface="Arial" charset="0"/>
                </a:rPr>
                <a:t>less</a:t>
              </a:r>
            </a:p>
          </p:txBody>
        </p:sp>
        <p:sp>
          <p:nvSpPr>
            <p:cNvPr id="6159" name="AutoShape 15"/>
            <p:cNvSpPr>
              <a:spLocks noChangeArrowheads="1"/>
            </p:cNvSpPr>
            <p:nvPr/>
          </p:nvSpPr>
          <p:spPr bwMode="auto">
            <a:xfrm>
              <a:off x="2626" y="778"/>
              <a:ext cx="1910" cy="268"/>
            </a:xfrm>
            <a:prstGeom prst="roundRect">
              <a:avLst>
                <a:gd name="adj" fmla="val 16667"/>
              </a:avLst>
            </a:prstGeom>
            <a:solidFill>
              <a:srgbClr val="E4CA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60" name="Text Box 16"/>
            <p:cNvSpPr txBox="1">
              <a:spLocks noChangeArrowheads="1"/>
            </p:cNvSpPr>
            <p:nvPr/>
          </p:nvSpPr>
          <p:spPr bwMode="auto">
            <a:xfrm>
              <a:off x="3563" y="797"/>
              <a:ext cx="1090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sz="1350" b="1" i="1">
                  <a:latin typeface="Arial" charset="0"/>
                  <a:cs typeface="Arial" charset="0"/>
                </a:rPr>
                <a:t>less </a:t>
              </a:r>
            </a:p>
          </p:txBody>
        </p:sp>
        <p:sp>
          <p:nvSpPr>
            <p:cNvPr id="6161" name="Text Box 17"/>
            <p:cNvSpPr txBox="1">
              <a:spLocks noChangeArrowheads="1"/>
            </p:cNvSpPr>
            <p:nvPr/>
          </p:nvSpPr>
          <p:spPr bwMode="auto">
            <a:xfrm>
              <a:off x="3577" y="1269"/>
              <a:ext cx="1094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sz="1350" b="1" i="1">
                  <a:latin typeface="Arial" charset="0"/>
                  <a:cs typeface="Arial" charset="0"/>
                </a:rPr>
                <a:t>equals </a:t>
              </a:r>
            </a:p>
          </p:txBody>
        </p:sp>
        <p:sp>
          <p:nvSpPr>
            <p:cNvPr id="6162" name="Text Box 18"/>
            <p:cNvSpPr txBox="1">
              <a:spLocks noChangeArrowheads="1"/>
            </p:cNvSpPr>
            <p:nvPr/>
          </p:nvSpPr>
          <p:spPr bwMode="auto">
            <a:xfrm>
              <a:off x="3588" y="3652"/>
              <a:ext cx="1093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sz="1350" b="1" i="1">
                  <a:latin typeface="Arial" charset="0"/>
                  <a:cs typeface="Arial" charset="0"/>
                </a:rPr>
                <a:t>equals</a:t>
              </a:r>
            </a:p>
          </p:txBody>
        </p:sp>
        <p:sp>
          <p:nvSpPr>
            <p:cNvPr id="6163" name="AutoShape 20"/>
            <p:cNvSpPr>
              <a:spLocks noChangeArrowheads="1"/>
            </p:cNvSpPr>
            <p:nvPr/>
          </p:nvSpPr>
          <p:spPr bwMode="auto">
            <a:xfrm>
              <a:off x="1475" y="1894"/>
              <a:ext cx="2253" cy="354"/>
            </a:xfrm>
            <a:prstGeom prst="cube">
              <a:avLst>
                <a:gd name="adj" fmla="val 13782"/>
              </a:avLst>
            </a:prstGeom>
            <a:solidFill>
              <a:srgbClr val="FFC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64" name="Text Box 21"/>
            <p:cNvSpPr txBox="1">
              <a:spLocks noChangeArrowheads="1"/>
            </p:cNvSpPr>
            <p:nvPr/>
          </p:nvSpPr>
          <p:spPr bwMode="auto">
            <a:xfrm>
              <a:off x="1457" y="1968"/>
              <a:ext cx="2236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b="1" dirty="0">
                  <a:latin typeface="Arial" charset="0"/>
                  <a:cs typeface="Arial" charset="0"/>
                </a:rPr>
                <a:t>Operating expenses</a:t>
              </a:r>
            </a:p>
          </p:txBody>
        </p:sp>
        <p:sp>
          <p:nvSpPr>
            <p:cNvPr id="6165" name="AutoShape 22"/>
            <p:cNvSpPr>
              <a:spLocks noChangeArrowheads="1"/>
            </p:cNvSpPr>
            <p:nvPr/>
          </p:nvSpPr>
          <p:spPr bwMode="auto">
            <a:xfrm>
              <a:off x="1474" y="3322"/>
              <a:ext cx="2254" cy="357"/>
            </a:xfrm>
            <a:prstGeom prst="cube">
              <a:avLst>
                <a:gd name="adj" fmla="val 13718"/>
              </a:avLst>
            </a:prstGeom>
            <a:solidFill>
              <a:srgbClr val="FFC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66" name="Text Box 23"/>
            <p:cNvSpPr txBox="1">
              <a:spLocks noChangeArrowheads="1"/>
            </p:cNvSpPr>
            <p:nvPr/>
          </p:nvSpPr>
          <p:spPr bwMode="auto">
            <a:xfrm>
              <a:off x="1530" y="3393"/>
              <a:ext cx="2121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b="1" dirty="0">
                  <a:latin typeface="Arial" charset="0"/>
                  <a:cs typeface="Arial" charset="0"/>
                </a:rPr>
                <a:t>Tax expense</a:t>
              </a:r>
            </a:p>
          </p:txBody>
        </p:sp>
        <p:sp>
          <p:nvSpPr>
            <p:cNvPr id="6167" name="AutoShape 24"/>
            <p:cNvSpPr>
              <a:spLocks noChangeArrowheads="1"/>
            </p:cNvSpPr>
            <p:nvPr/>
          </p:nvSpPr>
          <p:spPr bwMode="auto">
            <a:xfrm>
              <a:off x="1474" y="2369"/>
              <a:ext cx="2252" cy="355"/>
            </a:xfrm>
            <a:prstGeom prst="cube">
              <a:avLst>
                <a:gd name="adj" fmla="val 13782"/>
              </a:avLst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68" name="Text Box 25"/>
            <p:cNvSpPr txBox="1">
              <a:spLocks noChangeArrowheads="1"/>
            </p:cNvSpPr>
            <p:nvPr/>
          </p:nvSpPr>
          <p:spPr bwMode="auto">
            <a:xfrm>
              <a:off x="1491" y="2431"/>
              <a:ext cx="2235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b="1" dirty="0">
                  <a:solidFill>
                    <a:srgbClr val="FFCC99"/>
                  </a:solidFill>
                  <a:latin typeface="Arial" charset="0"/>
                  <a:cs typeface="Arial" charset="0"/>
                </a:rPr>
                <a:t>Operating profit</a:t>
              </a:r>
            </a:p>
          </p:txBody>
        </p:sp>
        <p:sp>
          <p:nvSpPr>
            <p:cNvPr id="6169" name="AutoShape 26"/>
            <p:cNvSpPr>
              <a:spLocks noChangeArrowheads="1"/>
            </p:cNvSpPr>
            <p:nvPr/>
          </p:nvSpPr>
          <p:spPr bwMode="auto">
            <a:xfrm>
              <a:off x="1474" y="2847"/>
              <a:ext cx="2252" cy="354"/>
            </a:xfrm>
            <a:prstGeom prst="cube">
              <a:avLst>
                <a:gd name="adj" fmla="val 13782"/>
              </a:avLst>
            </a:prstGeom>
            <a:solidFill>
              <a:srgbClr val="FFC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 dirty="0"/>
            </a:p>
          </p:txBody>
        </p:sp>
        <p:sp>
          <p:nvSpPr>
            <p:cNvPr id="6170" name="Text Box 27"/>
            <p:cNvSpPr txBox="1">
              <a:spLocks noChangeArrowheads="1"/>
            </p:cNvSpPr>
            <p:nvPr/>
          </p:nvSpPr>
          <p:spPr bwMode="auto">
            <a:xfrm>
              <a:off x="1585" y="2921"/>
              <a:ext cx="1992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b="1" dirty="0">
                  <a:latin typeface="Arial" charset="0"/>
                  <a:cs typeface="Arial" charset="0"/>
                </a:rPr>
                <a:t>Interest expense</a:t>
              </a:r>
            </a:p>
          </p:txBody>
        </p:sp>
        <p:sp>
          <p:nvSpPr>
            <p:cNvPr id="6171" name="AutoShape 28"/>
            <p:cNvSpPr>
              <a:spLocks noChangeArrowheads="1"/>
            </p:cNvSpPr>
            <p:nvPr/>
          </p:nvSpPr>
          <p:spPr bwMode="auto">
            <a:xfrm>
              <a:off x="1471" y="1413"/>
              <a:ext cx="2254" cy="368"/>
            </a:xfrm>
            <a:prstGeom prst="cube">
              <a:avLst>
                <a:gd name="adj" fmla="val 13944"/>
              </a:avLst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72" name="Text Box 29"/>
            <p:cNvSpPr txBox="1">
              <a:spLocks noChangeArrowheads="1"/>
            </p:cNvSpPr>
            <p:nvPr/>
          </p:nvSpPr>
          <p:spPr bwMode="auto">
            <a:xfrm>
              <a:off x="1470" y="1484"/>
              <a:ext cx="2239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b="1">
                  <a:solidFill>
                    <a:srgbClr val="FFCC99"/>
                  </a:solidFill>
                  <a:latin typeface="Arial" charset="0"/>
                  <a:cs typeface="Arial" charset="0"/>
                </a:rPr>
                <a:t>Gross profit</a:t>
              </a:r>
            </a:p>
          </p:txBody>
        </p:sp>
        <p:sp>
          <p:nvSpPr>
            <p:cNvPr id="6173" name="AutoShape 30"/>
            <p:cNvSpPr>
              <a:spLocks noChangeArrowheads="1"/>
            </p:cNvSpPr>
            <p:nvPr/>
          </p:nvSpPr>
          <p:spPr bwMode="auto">
            <a:xfrm>
              <a:off x="1469" y="948"/>
              <a:ext cx="2252" cy="350"/>
            </a:xfrm>
            <a:prstGeom prst="cube">
              <a:avLst>
                <a:gd name="adj" fmla="val 15574"/>
              </a:avLst>
            </a:prstGeom>
            <a:solidFill>
              <a:srgbClr val="FFC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74" name="Text Box 31"/>
            <p:cNvSpPr txBox="1">
              <a:spLocks noChangeArrowheads="1"/>
            </p:cNvSpPr>
            <p:nvPr/>
          </p:nvSpPr>
          <p:spPr bwMode="auto">
            <a:xfrm>
              <a:off x="1478" y="1019"/>
              <a:ext cx="2233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b="1">
                  <a:latin typeface="Arial" charset="0"/>
                  <a:cs typeface="Arial" charset="0"/>
                </a:rPr>
                <a:t>Cost of sales</a:t>
              </a:r>
            </a:p>
          </p:txBody>
        </p:sp>
        <p:sp>
          <p:nvSpPr>
            <p:cNvPr id="6175" name="AutoShape 32"/>
            <p:cNvSpPr>
              <a:spLocks noChangeArrowheads="1"/>
            </p:cNvSpPr>
            <p:nvPr/>
          </p:nvSpPr>
          <p:spPr bwMode="auto">
            <a:xfrm>
              <a:off x="1466" y="473"/>
              <a:ext cx="2254" cy="359"/>
            </a:xfrm>
            <a:prstGeom prst="cube">
              <a:avLst>
                <a:gd name="adj" fmla="val 15597"/>
              </a:avLst>
            </a:prstGeom>
            <a:solidFill>
              <a:srgbClr val="FFC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76" name="Text Box 33"/>
            <p:cNvSpPr txBox="1">
              <a:spLocks noChangeArrowheads="1"/>
            </p:cNvSpPr>
            <p:nvPr/>
          </p:nvSpPr>
          <p:spPr bwMode="auto">
            <a:xfrm>
              <a:off x="1644" y="550"/>
              <a:ext cx="1845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b="1">
                  <a:latin typeface="Arial" charset="0"/>
                  <a:cs typeface="Arial" charset="0"/>
                </a:rPr>
                <a:t>Sales revenue</a:t>
              </a:r>
            </a:p>
          </p:txBody>
        </p:sp>
        <p:sp>
          <p:nvSpPr>
            <p:cNvPr id="6177" name="AutoShape 34"/>
            <p:cNvSpPr>
              <a:spLocks noChangeArrowheads="1"/>
            </p:cNvSpPr>
            <p:nvPr/>
          </p:nvSpPr>
          <p:spPr bwMode="auto">
            <a:xfrm>
              <a:off x="1470" y="3807"/>
              <a:ext cx="2258" cy="353"/>
            </a:xfrm>
            <a:prstGeom prst="cube">
              <a:avLst>
                <a:gd name="adj" fmla="val 13782"/>
              </a:avLst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6178" name="Text Box 35"/>
            <p:cNvSpPr txBox="1">
              <a:spLocks noChangeArrowheads="1"/>
            </p:cNvSpPr>
            <p:nvPr/>
          </p:nvSpPr>
          <p:spPr bwMode="auto">
            <a:xfrm>
              <a:off x="1435" y="3877"/>
              <a:ext cx="2291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5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GB" b="1">
                  <a:solidFill>
                    <a:srgbClr val="FFCC99"/>
                  </a:solidFill>
                  <a:latin typeface="Arial" charset="0"/>
                  <a:cs typeface="Arial" charset="0"/>
                </a:rPr>
                <a:t>Profit for the period</a:t>
              </a:r>
            </a:p>
          </p:txBody>
        </p:sp>
        <p:sp>
          <p:nvSpPr>
            <p:cNvPr id="6179" name="AutoShape 36"/>
            <p:cNvSpPr>
              <a:spLocks noChangeArrowheads="1"/>
            </p:cNvSpPr>
            <p:nvPr/>
          </p:nvSpPr>
          <p:spPr bwMode="auto">
            <a:xfrm rot="5400000">
              <a:off x="2526" y="801"/>
              <a:ext cx="152" cy="215"/>
            </a:xfrm>
            <a:prstGeom prst="rightArrow">
              <a:avLst>
                <a:gd name="adj1" fmla="val 51694"/>
                <a:gd name="adj2" fmla="val 38625"/>
              </a:avLst>
            </a:pr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anchor="ctr"/>
            <a:lstStyle/>
            <a:p>
              <a:endParaRPr lang="en-US" sz="1350"/>
            </a:p>
          </p:txBody>
        </p:sp>
        <p:sp>
          <p:nvSpPr>
            <p:cNvPr id="6180" name="AutoShape 37"/>
            <p:cNvSpPr>
              <a:spLocks noChangeArrowheads="1"/>
            </p:cNvSpPr>
            <p:nvPr/>
          </p:nvSpPr>
          <p:spPr bwMode="auto">
            <a:xfrm rot="5400000">
              <a:off x="2527" y="1268"/>
              <a:ext cx="151" cy="215"/>
            </a:xfrm>
            <a:prstGeom prst="rightArrow">
              <a:avLst>
                <a:gd name="adj1" fmla="val 51694"/>
                <a:gd name="adj2" fmla="val 38625"/>
              </a:avLst>
            </a:prstGeom>
            <a:solidFill>
              <a:srgbClr val="8C4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anchor="ctr"/>
            <a:lstStyle/>
            <a:p>
              <a:endParaRPr lang="en-US" sz="1350"/>
            </a:p>
          </p:txBody>
        </p:sp>
        <p:sp>
          <p:nvSpPr>
            <p:cNvPr id="6181" name="AutoShape 38"/>
            <p:cNvSpPr>
              <a:spLocks noChangeArrowheads="1"/>
            </p:cNvSpPr>
            <p:nvPr/>
          </p:nvSpPr>
          <p:spPr bwMode="auto">
            <a:xfrm rot="5400000">
              <a:off x="2528" y="1749"/>
              <a:ext cx="152" cy="215"/>
            </a:xfrm>
            <a:prstGeom prst="rightArrow">
              <a:avLst>
                <a:gd name="adj1" fmla="val 51694"/>
                <a:gd name="adj2" fmla="val 38625"/>
              </a:avLst>
            </a:pr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anchor="ctr"/>
            <a:lstStyle/>
            <a:p>
              <a:endParaRPr lang="en-US" sz="1350"/>
            </a:p>
          </p:txBody>
        </p:sp>
        <p:sp>
          <p:nvSpPr>
            <p:cNvPr id="6182" name="AutoShape 39"/>
            <p:cNvSpPr>
              <a:spLocks noChangeArrowheads="1"/>
            </p:cNvSpPr>
            <p:nvPr/>
          </p:nvSpPr>
          <p:spPr bwMode="auto">
            <a:xfrm rot="5400000">
              <a:off x="2526" y="2218"/>
              <a:ext cx="152" cy="215"/>
            </a:xfrm>
            <a:prstGeom prst="rightArrow">
              <a:avLst>
                <a:gd name="adj1" fmla="val 51694"/>
                <a:gd name="adj2" fmla="val 38625"/>
              </a:avLst>
            </a:pr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anchor="ctr"/>
            <a:lstStyle/>
            <a:p>
              <a:endParaRPr lang="en-US" sz="1350"/>
            </a:p>
          </p:txBody>
        </p:sp>
        <p:sp>
          <p:nvSpPr>
            <p:cNvPr id="6183" name="AutoShape 40"/>
            <p:cNvSpPr>
              <a:spLocks noChangeArrowheads="1"/>
            </p:cNvSpPr>
            <p:nvPr/>
          </p:nvSpPr>
          <p:spPr bwMode="auto">
            <a:xfrm rot="5400000">
              <a:off x="2527" y="2691"/>
              <a:ext cx="152" cy="215"/>
            </a:xfrm>
            <a:prstGeom prst="rightArrow">
              <a:avLst>
                <a:gd name="adj1" fmla="val 51694"/>
                <a:gd name="adj2" fmla="val 38625"/>
              </a:avLst>
            </a:pr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anchor="ctr"/>
            <a:lstStyle/>
            <a:p>
              <a:endParaRPr lang="en-US" sz="1350"/>
            </a:p>
          </p:txBody>
        </p:sp>
        <p:sp>
          <p:nvSpPr>
            <p:cNvPr id="6184" name="AutoShape 41"/>
            <p:cNvSpPr>
              <a:spLocks noChangeArrowheads="1"/>
            </p:cNvSpPr>
            <p:nvPr/>
          </p:nvSpPr>
          <p:spPr bwMode="auto">
            <a:xfrm rot="5400000">
              <a:off x="2521" y="3173"/>
              <a:ext cx="152" cy="214"/>
            </a:xfrm>
            <a:prstGeom prst="rightArrow">
              <a:avLst>
                <a:gd name="adj1" fmla="val 51694"/>
                <a:gd name="adj2" fmla="val 38625"/>
              </a:avLst>
            </a:pr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anchor="ctr"/>
            <a:lstStyle/>
            <a:p>
              <a:endParaRPr lang="en-US" sz="1350"/>
            </a:p>
          </p:txBody>
        </p:sp>
        <p:sp>
          <p:nvSpPr>
            <p:cNvPr id="6185" name="AutoShape 42"/>
            <p:cNvSpPr>
              <a:spLocks noChangeArrowheads="1"/>
            </p:cNvSpPr>
            <p:nvPr/>
          </p:nvSpPr>
          <p:spPr bwMode="auto">
            <a:xfrm rot="5400000">
              <a:off x="2519" y="3648"/>
              <a:ext cx="152" cy="214"/>
            </a:xfrm>
            <a:prstGeom prst="rightArrow">
              <a:avLst>
                <a:gd name="adj1" fmla="val 51694"/>
                <a:gd name="adj2" fmla="val 38625"/>
              </a:avLst>
            </a:pr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vert="eaVert" wrap="none" anchor="ctr"/>
            <a:lstStyle/>
            <a:p>
              <a:endParaRPr lang="en-US" sz="1350"/>
            </a:p>
          </p:txBody>
        </p:sp>
      </p:grpSp>
      <p:sp>
        <p:nvSpPr>
          <p:cNvPr id="41" name="Title 1"/>
          <p:cNvSpPr txBox="1">
            <a:spLocks/>
          </p:cNvSpPr>
          <p:nvPr/>
        </p:nvSpPr>
        <p:spPr>
          <a:xfrm>
            <a:off x="265768" y="223050"/>
            <a:ext cx="7543800" cy="5440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/>
              <a:t>Layout of income statement</a:t>
            </a:r>
          </a:p>
        </p:txBody>
      </p:sp>
    </p:spTree>
    <p:extLst>
      <p:ext uri="{BB962C8B-B14F-4D97-AF65-F5344CB8AC3E}">
        <p14:creationId xmlns:p14="http://schemas.microsoft.com/office/powerpoint/2010/main" val="255469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09600" y="152400"/>
            <a:ext cx="82296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GB" b="0" dirty="0">
                <a:solidFill>
                  <a:schemeClr val="accent2"/>
                </a:solidFill>
                <a:latin typeface="Arial" charset="0"/>
              </a:rPr>
              <a:t>Revenue</a:t>
            </a:r>
            <a:br>
              <a:rPr lang="en-GB" b="0" dirty="0">
                <a:solidFill>
                  <a:schemeClr val="accent2"/>
                </a:solidFill>
                <a:latin typeface="Arial" charset="0"/>
              </a:rPr>
            </a:br>
            <a:r>
              <a:rPr lang="en-GB" sz="2200" b="0" dirty="0">
                <a:solidFill>
                  <a:schemeClr val="accent2"/>
                </a:solidFill>
                <a:latin typeface="Arial" charset="0"/>
              </a:rPr>
              <a:t>(the very important 1</a:t>
            </a:r>
            <a:r>
              <a:rPr lang="en-GB" sz="2200" b="0" baseline="30000" dirty="0">
                <a:solidFill>
                  <a:schemeClr val="accent2"/>
                </a:solidFill>
                <a:latin typeface="Arial" charset="0"/>
              </a:rPr>
              <a:t>st</a:t>
            </a:r>
            <a:r>
              <a:rPr lang="en-GB" sz="2200" b="0" dirty="0">
                <a:solidFill>
                  <a:schemeClr val="accent2"/>
                </a:solidFill>
                <a:latin typeface="Arial" charset="0"/>
              </a:rPr>
              <a:t> line of income statement)</a:t>
            </a:r>
            <a:br>
              <a:rPr lang="en-GB" b="0" dirty="0">
                <a:solidFill>
                  <a:schemeClr val="accent2"/>
                </a:solidFill>
                <a:latin typeface="Arial" charset="0"/>
              </a:rPr>
            </a:br>
            <a:endParaRPr lang="en-GB" b="0" dirty="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C064CB-DFE5-4D74-A232-6092DB809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428" y="1371600"/>
            <a:ext cx="5661144" cy="439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65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04800" y="76200"/>
            <a:ext cx="82296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GB" b="0" dirty="0">
                <a:solidFill>
                  <a:schemeClr val="accent2"/>
                </a:solidFill>
                <a:latin typeface="Arial" charset="0"/>
              </a:rPr>
              <a:t>Cost of sales</a:t>
            </a:r>
            <a:br>
              <a:rPr lang="en-GB" b="0" dirty="0">
                <a:solidFill>
                  <a:schemeClr val="accent2"/>
                </a:solidFill>
                <a:latin typeface="Arial" charset="0"/>
              </a:rPr>
            </a:br>
            <a:r>
              <a:rPr lang="en-GB" sz="2200" b="0" dirty="0">
                <a:solidFill>
                  <a:schemeClr val="accent2"/>
                </a:solidFill>
                <a:latin typeface="Arial" charset="0"/>
              </a:rPr>
              <a:t>(2</a:t>
            </a:r>
            <a:r>
              <a:rPr lang="en-GB" sz="2200" b="0" baseline="30000" dirty="0">
                <a:solidFill>
                  <a:schemeClr val="accent2"/>
                </a:solidFill>
                <a:latin typeface="Arial" charset="0"/>
              </a:rPr>
              <a:t>nd</a:t>
            </a:r>
            <a:r>
              <a:rPr lang="en-GB" sz="2200" b="0" dirty="0">
                <a:solidFill>
                  <a:schemeClr val="accent2"/>
                </a:solidFill>
                <a:latin typeface="Arial" charset="0"/>
              </a:rPr>
              <a:t> line of the income statement)</a:t>
            </a:r>
            <a:br>
              <a:rPr lang="en-GB" b="0" dirty="0">
                <a:solidFill>
                  <a:schemeClr val="accent2"/>
                </a:solidFill>
                <a:latin typeface="Arial" charset="0"/>
              </a:rPr>
            </a:br>
            <a:endParaRPr lang="en-GB" b="0" dirty="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971037-6613-42CF-A192-69FD7D4F3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371600"/>
            <a:ext cx="6045148" cy="468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984502"/>
      </p:ext>
    </p:extLst>
  </p:cSld>
  <p:clrMapOvr>
    <a:masterClrMapping/>
  </p:clrMapOvr>
</p:sld>
</file>

<file path=ppt/theme/theme1.xml><?xml version="1.0" encoding="utf-8"?>
<a:theme xmlns:a="http://schemas.openxmlformats.org/drawingml/2006/main" name="Bachelor ppt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D1DF12CF-91E1-447F-94D3-8EC675CB43B9}"/>
    </a:ext>
  </a:extLst>
</a:theme>
</file>

<file path=ppt/theme/theme10.xml><?xml version="1.0" encoding="utf-8"?>
<a:theme xmlns:a="http://schemas.openxmlformats.org/drawingml/2006/main" name="2_Intercalaires IMPRESS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31A12E-D33B-40D6-B6FD-E3080A10836E}"/>
    </a:ext>
  </a:extLst>
</a:theme>
</file>

<file path=ppt/theme/theme1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Intercalaires IMPRESS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31A12E-D33B-40D6-B6FD-E3080A10836E}"/>
    </a:ext>
  </a:extLst>
</a:theme>
</file>

<file path=ppt/theme/theme3.xml><?xml version="1.0" encoding="utf-8"?>
<a:theme xmlns:a="http://schemas.openxmlformats.org/drawingml/2006/main" name="Intercalaires PROJECT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8B82A57-FA02-4687-A590-645920FAB3F7}"/>
    </a:ext>
  </a:extLst>
</a:theme>
</file>

<file path=ppt/theme/theme4.xml><?xml version="1.0" encoding="utf-8"?>
<a:theme xmlns:a="http://schemas.openxmlformats.org/drawingml/2006/main" name="Intercalaires PROJECTION suit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283462FF-2D70-41BE-A49D-B14958AB2A05}"/>
    </a:ext>
  </a:extLst>
</a:theme>
</file>

<file path=ppt/theme/theme5.xml><?xml version="1.0" encoding="utf-8"?>
<a:theme xmlns:a="http://schemas.openxmlformats.org/drawingml/2006/main" name="Intro / Outr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A6B1B0A-6AA3-4C61-921B-DB8A75ABB369}"/>
    </a:ext>
  </a:extLst>
</a:theme>
</file>

<file path=ppt/theme/theme6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9FABF112-9E10-4131-92B6-CE2977FDFAA7}"/>
    </a:ext>
  </a:extLst>
</a:theme>
</file>

<file path=ppt/theme/theme7.xml><?xml version="1.0" encoding="utf-8"?>
<a:theme xmlns:a="http://schemas.openxmlformats.org/drawingml/2006/main" name="1_Accueil PG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0302BC-2ED6-404A-BFA6-AADEE919BDCB}"/>
    </a:ext>
  </a:extLst>
</a:theme>
</file>

<file path=ppt/theme/theme8.xml><?xml version="1.0" encoding="utf-8"?>
<a:theme xmlns:a="http://schemas.openxmlformats.org/drawingml/2006/main" name="Accueil PG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6" id="{F62C7BBF-7C81-6B43-AC22-A8E0EF1BF042}" vid="{44D468EA-0D26-1941-B20B-AAEC5ABDD985}"/>
    </a:ext>
  </a:extLst>
</a:theme>
</file>

<file path=ppt/theme/theme9.xml><?xml version="1.0" encoding="utf-8"?>
<a:theme xmlns:a="http://schemas.openxmlformats.org/drawingml/2006/main" name="1_Intercalaires PROJECT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8B82A57-FA02-4687-A590-645920FAB3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Bachelor ppt</Template>
  <TotalTime>1085</TotalTime>
  <Words>2506</Words>
  <Application>Microsoft Office PowerPoint</Application>
  <PresentationFormat>On-screen Show (4:3)</PresentationFormat>
  <Paragraphs>279</Paragraphs>
  <Slides>51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51</vt:i4>
      </vt:variant>
    </vt:vector>
  </HeadingPairs>
  <TitlesOfParts>
    <vt:vector size="68" baseType="lpstr">
      <vt:lpstr>Arial</vt:lpstr>
      <vt:lpstr>Calibri</vt:lpstr>
      <vt:lpstr>Century Gothic</vt:lpstr>
      <vt:lpstr>Corbel</vt:lpstr>
      <vt:lpstr>Courier New</vt:lpstr>
      <vt:lpstr>Times New Roman</vt:lpstr>
      <vt:lpstr>Wingdings</vt:lpstr>
      <vt:lpstr>Bachelor ppt</vt:lpstr>
      <vt:lpstr>1_Intercalaires IMPRESSION</vt:lpstr>
      <vt:lpstr>Intercalaires PROJECTION</vt:lpstr>
      <vt:lpstr>Intercalaires PROJECTION suite</vt:lpstr>
      <vt:lpstr>Intro / Outro</vt:lpstr>
      <vt:lpstr>Thank You</vt:lpstr>
      <vt:lpstr>1_Accueil PGE</vt:lpstr>
      <vt:lpstr>Accueil PGE</vt:lpstr>
      <vt:lpstr>1_Intercalaires PROJECTION</vt:lpstr>
      <vt:lpstr>2_Intercalaires IMPRESSION</vt:lpstr>
      <vt:lpstr>International Financial Accounting</vt:lpstr>
      <vt:lpstr>Session 3</vt:lpstr>
      <vt:lpstr>Session 3:  Income statement</vt:lpstr>
      <vt:lpstr>PowerPoint Presentation</vt:lpstr>
      <vt:lpstr>Recap: English terminology</vt:lpstr>
      <vt:lpstr>AutoDesk &amp; Ayden</vt:lpstr>
      <vt:lpstr>PowerPoint Presentation</vt:lpstr>
      <vt:lpstr>Revenue (the very important 1st line of income statement) </vt:lpstr>
      <vt:lpstr>Cost of sales (2nd line of the income statement) </vt:lpstr>
      <vt:lpstr>Gross profit</vt:lpstr>
      <vt:lpstr>Operating expenses</vt:lpstr>
      <vt:lpstr>Operating profit</vt:lpstr>
      <vt:lpstr>Tax expense</vt:lpstr>
      <vt:lpstr>Interest expense</vt:lpstr>
      <vt:lpstr>Net profit / “residual profit”</vt:lpstr>
      <vt:lpstr>PowerPoint Presentation</vt:lpstr>
      <vt:lpstr>Revenue (the very important 1st line of income statement) </vt:lpstr>
      <vt:lpstr>Revenue &amp; IFRS 15</vt:lpstr>
      <vt:lpstr>Reasons for issuing IFRS 15</vt:lpstr>
      <vt:lpstr>Overview</vt:lpstr>
      <vt:lpstr>5 step process to recognise revenue</vt:lpstr>
      <vt:lpstr>5 step process to recognise revenue</vt:lpstr>
      <vt:lpstr>5 step process to recognise revenue</vt:lpstr>
      <vt:lpstr>5 step process to recognise revenue</vt:lpstr>
      <vt:lpstr>5 step process to recognise revenue</vt:lpstr>
      <vt:lpstr>Question</vt:lpstr>
      <vt:lpstr>Step 5: Let’s think about “performance” !</vt:lpstr>
      <vt:lpstr>Consignment Arrangements</vt:lpstr>
      <vt:lpstr>Warranties</vt:lpstr>
      <vt:lpstr>1. Service-type warranty</vt:lpstr>
      <vt:lpstr>(2) Assurance-type warranty</vt:lpstr>
      <vt:lpstr>Onerous Contracts</vt:lpstr>
      <vt:lpstr>Quiz</vt:lpstr>
      <vt:lpstr>Answer</vt:lpstr>
      <vt:lpstr>PowerPoint Presentation</vt:lpstr>
      <vt:lpstr>Equity Settled Share-Based Payment</vt:lpstr>
      <vt:lpstr>Scope of IFRS2</vt:lpstr>
      <vt:lpstr>Equity Settled Share-Based Payments</vt:lpstr>
      <vt:lpstr>Equity Settled Share-Based Payments</vt:lpstr>
      <vt:lpstr>Equity Settled Share-Based Payments</vt:lpstr>
      <vt:lpstr>Why shouldn’t share options be treated as an expense? </vt:lpstr>
      <vt:lpstr>Why should share options be treated as an expense?</vt:lpstr>
      <vt:lpstr>IASB &amp; IFRS 2 Position</vt:lpstr>
      <vt:lpstr>Example 1</vt:lpstr>
      <vt:lpstr>Example 1 Solution</vt:lpstr>
      <vt:lpstr>What if share options lapse during the vesting period?</vt:lpstr>
      <vt:lpstr>Example 2 Solution</vt:lpstr>
      <vt:lpstr>Example 2 Solution …cont’d</vt:lpstr>
      <vt:lpstr>What determines the fair value of the option at grant date?</vt:lpstr>
      <vt:lpstr>IFRS 2 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de la nouvelle présentation</dc:title>
  <dc:creator>Windows</dc:creator>
  <cp:lastModifiedBy>Sean Power</cp:lastModifiedBy>
  <cp:revision>113</cp:revision>
  <dcterms:created xsi:type="dcterms:W3CDTF">2019-09-09T08:31:32Z</dcterms:created>
  <dcterms:modified xsi:type="dcterms:W3CDTF">2021-09-18T17:14:45Z</dcterms:modified>
</cp:coreProperties>
</file>